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7" r:id="rId1"/>
    <p:sldMasterId id="2147483929" r:id="rId2"/>
    <p:sldMasterId id="2147483941" r:id="rId3"/>
    <p:sldMasterId id="2147483953" r:id="rId4"/>
    <p:sldMasterId id="2147483966" r:id="rId5"/>
    <p:sldMasterId id="2147483978" r:id="rId6"/>
    <p:sldMasterId id="2147483990" r:id="rId7"/>
    <p:sldMasterId id="2147484003" r:id="rId8"/>
  </p:sldMasterIdLst>
  <p:notesMasterIdLst>
    <p:notesMasterId r:id="rId32"/>
  </p:notesMasterIdLst>
  <p:handoutMasterIdLst>
    <p:handoutMasterId r:id="rId33"/>
  </p:handoutMasterIdLst>
  <p:sldIdLst>
    <p:sldId id="793" r:id="rId9"/>
    <p:sldId id="916" r:id="rId10"/>
    <p:sldId id="917" r:id="rId11"/>
    <p:sldId id="872" r:id="rId12"/>
    <p:sldId id="928" r:id="rId13"/>
    <p:sldId id="918" r:id="rId14"/>
    <p:sldId id="921" r:id="rId15"/>
    <p:sldId id="922" r:id="rId16"/>
    <p:sldId id="882" r:id="rId17"/>
    <p:sldId id="923" r:id="rId18"/>
    <p:sldId id="920" r:id="rId19"/>
    <p:sldId id="925" r:id="rId20"/>
    <p:sldId id="932" r:id="rId21"/>
    <p:sldId id="934" r:id="rId22"/>
    <p:sldId id="919" r:id="rId23"/>
    <p:sldId id="936" r:id="rId24"/>
    <p:sldId id="924" r:id="rId25"/>
    <p:sldId id="926" r:id="rId26"/>
    <p:sldId id="931" r:id="rId27"/>
    <p:sldId id="933" r:id="rId28"/>
    <p:sldId id="930" r:id="rId29"/>
    <p:sldId id="849" r:id="rId30"/>
    <p:sldId id="935" r:id="rId31"/>
  </p:sldIdLst>
  <p:sldSz cx="9144000" cy="5143500" type="screen16x9"/>
  <p:notesSz cx="10155238" cy="7013575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1750" algn="l" rtl="0" fontAlgn="base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03522" algn="l" rtl="0" fontAlgn="base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55306" algn="l" rtl="0" fontAlgn="base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07082" algn="l" rtl="0" fontAlgn="base">
      <a:spcBef>
        <a:spcPct val="0"/>
      </a:spcBef>
      <a:spcAft>
        <a:spcPct val="0"/>
      </a:spcAft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58857" algn="l" defTabSz="903522" rtl="0" eaLnBrk="1" latinLnBrk="0" hangingPunct="1"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10627" algn="l" defTabSz="903522" rtl="0" eaLnBrk="1" latinLnBrk="0" hangingPunct="1"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162401" algn="l" defTabSz="903522" rtl="0" eaLnBrk="1" latinLnBrk="0" hangingPunct="1"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14178" algn="l" defTabSz="903522" rtl="0" eaLnBrk="1" latinLnBrk="0" hangingPunct="1">
      <a:defRPr kumimoji="1" sz="14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DEDED"/>
    <a:srgbClr val="99CCFF"/>
    <a:srgbClr val="CCFFFF"/>
    <a:srgbClr val="99FF99"/>
    <a:srgbClr val="FFFF99"/>
    <a:srgbClr val="FFFFCC"/>
    <a:srgbClr val="EAEAEA"/>
    <a:srgbClr val="FFFF66"/>
    <a:srgbClr val="BDBC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69" autoAdjust="0"/>
    <p:restoredTop sz="96345" autoAdjust="0"/>
  </p:normalViewPr>
  <p:slideViewPr>
    <p:cSldViewPr>
      <p:cViewPr>
        <p:scale>
          <a:sx n="80" d="100"/>
          <a:sy n="80" d="100"/>
        </p:scale>
        <p:origin x="-1878" y="-6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328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00603" cy="350679"/>
          </a:xfrm>
          <a:prstGeom prst="rect">
            <a:avLst/>
          </a:prstGeom>
        </p:spPr>
        <p:txBody>
          <a:bodyPr vert="horz" lIns="98106" tIns="49053" rIns="98106" bIns="4905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752285" y="0"/>
            <a:ext cx="4400603" cy="350679"/>
          </a:xfrm>
          <a:prstGeom prst="rect">
            <a:avLst/>
          </a:prstGeom>
        </p:spPr>
        <p:txBody>
          <a:bodyPr vert="horz" lIns="98106" tIns="49053" rIns="98106" bIns="49053" rtlCol="0"/>
          <a:lstStyle>
            <a:lvl1pPr algn="r">
              <a:defRPr sz="1300"/>
            </a:lvl1pPr>
          </a:lstStyle>
          <a:p>
            <a:fld id="{87E5B2BD-2C40-456D-833C-5AA3BF057370}" type="datetimeFigureOut">
              <a:rPr kumimoji="1" lang="ja-JP" altLang="en-US" smtClean="0"/>
              <a:t>2016/5/16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661679"/>
            <a:ext cx="4400603" cy="350679"/>
          </a:xfrm>
          <a:prstGeom prst="rect">
            <a:avLst/>
          </a:prstGeom>
        </p:spPr>
        <p:txBody>
          <a:bodyPr vert="horz" lIns="98106" tIns="49053" rIns="98106" bIns="4905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752285" y="6661679"/>
            <a:ext cx="4400603" cy="350679"/>
          </a:xfrm>
          <a:prstGeom prst="rect">
            <a:avLst/>
          </a:prstGeom>
        </p:spPr>
        <p:txBody>
          <a:bodyPr vert="horz" lIns="98106" tIns="49053" rIns="98106" bIns="49053" rtlCol="0" anchor="b"/>
          <a:lstStyle>
            <a:lvl1pPr algn="r">
              <a:defRPr sz="1300"/>
            </a:lvl1pPr>
          </a:lstStyle>
          <a:p>
            <a:fld id="{B4C3A5A5-8E93-4822-B762-A193DC3624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075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00603" cy="35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106" tIns="49053" rIns="98106" bIns="49053" numCol="1" anchor="t" anchorCtr="0" compatLnSpc="1">
            <a:prstTxWarp prst="textNoShape">
              <a:avLst/>
            </a:prstTxWarp>
          </a:bodyPr>
          <a:lstStyle>
            <a:lvl1pPr>
              <a:defRPr sz="1300"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52285" y="0"/>
            <a:ext cx="4400603" cy="35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106" tIns="49053" rIns="98106" bIns="49053" numCol="1" anchor="t" anchorCtr="0" compatLnSpc="1">
            <a:prstTxWarp prst="textNoShape">
              <a:avLst/>
            </a:prstTxWarp>
          </a:bodyPr>
          <a:lstStyle>
            <a:lvl1pPr algn="r">
              <a:defRPr sz="1300"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740025" y="525463"/>
            <a:ext cx="4675188" cy="26304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15524" y="3331448"/>
            <a:ext cx="8124190" cy="3156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106" tIns="49053" rIns="98106" bIns="490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61679"/>
            <a:ext cx="4400603" cy="35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106" tIns="49053" rIns="98106" bIns="49053" numCol="1" anchor="b" anchorCtr="0" compatLnSpc="1">
            <a:prstTxWarp prst="textNoShape">
              <a:avLst/>
            </a:prstTxWarp>
          </a:bodyPr>
          <a:lstStyle>
            <a:lvl1pPr>
              <a:defRPr sz="1300" b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52285" y="6661679"/>
            <a:ext cx="4400603" cy="35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106" tIns="49053" rIns="98106" bIns="49053" numCol="1" anchor="b" anchorCtr="0" compatLnSpc="1">
            <a:prstTxWarp prst="textNoShape">
              <a:avLst/>
            </a:prstTxWarp>
          </a:bodyPr>
          <a:lstStyle>
            <a:lvl1pPr algn="r">
              <a:defRPr sz="1300" b="0">
                <a:latin typeface="Arial" pitchFamily="34" charset="0"/>
              </a:defRPr>
            </a:lvl1pPr>
          </a:lstStyle>
          <a:p>
            <a:pPr>
              <a:defRPr/>
            </a:pPr>
            <a:fld id="{B9A23638-A980-433E-BB43-429D6408A0B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224531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ＭＳ Ｐ明朝" pitchFamily="18" charset="-128"/>
        <a:cs typeface="+mn-cs"/>
      </a:defRPr>
    </a:lvl1pPr>
    <a:lvl2pPr marL="45175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ＭＳ Ｐ明朝" pitchFamily="18" charset="-128"/>
        <a:cs typeface="+mn-cs"/>
      </a:defRPr>
    </a:lvl2pPr>
    <a:lvl3pPr marL="903522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ＭＳ Ｐ明朝" pitchFamily="18" charset="-128"/>
        <a:cs typeface="+mn-cs"/>
      </a:defRPr>
    </a:lvl3pPr>
    <a:lvl4pPr marL="1355306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ＭＳ Ｐ明朝" pitchFamily="18" charset="-128"/>
        <a:cs typeface="+mn-cs"/>
      </a:defRPr>
    </a:lvl4pPr>
    <a:lvl5pPr marL="1807082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ＭＳ Ｐ明朝" pitchFamily="18" charset="-128"/>
        <a:cs typeface="+mn-cs"/>
      </a:defRPr>
    </a:lvl5pPr>
    <a:lvl6pPr marL="2258857" algn="l" defTabSz="903522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10627" algn="l" defTabSz="903522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162401" algn="l" defTabSz="903522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14178" algn="l" defTabSz="903522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446957BE-EB4A-44C2-8228-C6F1FED2280F}" type="slidenum">
              <a:rPr lang="en-US" altLang="ja-JP" sz="1000" smtClean="0"/>
              <a:pPr/>
              <a:t>1</a:t>
            </a:fld>
            <a:endParaRPr lang="en-US" altLang="ja-JP" sz="1000" smtClean="0"/>
          </a:p>
        </p:txBody>
      </p:sp>
      <p:sp>
        <p:nvSpPr>
          <p:cNvPr id="55299" name="Rectangle 2"/>
          <p:cNvSpPr>
            <a:spLocks noChangeArrowheads="1"/>
          </p:cNvSpPr>
          <p:nvPr/>
        </p:nvSpPr>
        <p:spPr bwMode="auto">
          <a:xfrm>
            <a:off x="5724077" y="-1116"/>
            <a:ext cx="4468774" cy="37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endParaRPr lang="en-GB" altLang="ja-JP"/>
          </a:p>
        </p:txBody>
      </p:sp>
      <p:sp>
        <p:nvSpPr>
          <p:cNvPr id="55300" name="Rectangle 3"/>
          <p:cNvSpPr>
            <a:spLocks noChangeArrowheads="1"/>
          </p:cNvSpPr>
          <p:nvPr/>
        </p:nvSpPr>
        <p:spPr bwMode="auto">
          <a:xfrm>
            <a:off x="5724077" y="6645379"/>
            <a:ext cx="4468774" cy="374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91" tIns="45139" rIns="91891" bIns="45139" anchor="b"/>
          <a:lstStyle>
            <a:lvl1pPr defTabSz="928688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928688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928688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928688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928688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928688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928688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928688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928688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en-US" altLang="ja-JP" sz="1200" i="0"/>
              <a:t>1</a:t>
            </a:r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-2351" y="6645379"/>
            <a:ext cx="4351238" cy="374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endParaRPr lang="en-GB" altLang="ja-JP"/>
          </a:p>
        </p:txBody>
      </p:sp>
      <p:sp>
        <p:nvSpPr>
          <p:cNvPr id="55302" name="Rectangle 5"/>
          <p:cNvSpPr>
            <a:spLocks noChangeArrowheads="1"/>
          </p:cNvSpPr>
          <p:nvPr/>
        </p:nvSpPr>
        <p:spPr bwMode="auto">
          <a:xfrm>
            <a:off x="-2351" y="-1116"/>
            <a:ext cx="4351238" cy="37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endParaRPr lang="en-GB" altLang="ja-JP"/>
          </a:p>
        </p:txBody>
      </p:sp>
      <p:sp>
        <p:nvSpPr>
          <p:cNvPr id="5530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 cap="flat"/>
        </p:spPr>
      </p:sp>
      <p:sp>
        <p:nvSpPr>
          <p:cNvPr id="55304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7335514B-43BF-4778-AD5D-A8FF7FD3CE2C}" type="slidenum">
              <a:rPr lang="en-US" altLang="ja-JP" sz="1000" smtClean="0"/>
              <a:pPr/>
              <a:t>2</a:t>
            </a:fld>
            <a:endParaRPr lang="en-US" altLang="ja-JP" sz="1000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40DDE7EF-2D30-49AD-999D-9362B349AE1C}" type="slidenum">
              <a:rPr lang="en-US" altLang="ja-JP" sz="1000">
                <a:solidFill>
                  <a:prstClr val="black"/>
                </a:solidFill>
              </a:rPr>
              <a:pPr/>
              <a:t>3</a:t>
            </a:fld>
            <a:endParaRPr lang="en-US" altLang="ja-JP" sz="1000">
              <a:solidFill>
                <a:prstClr val="black"/>
              </a:solidFill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z="10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C14652F4-6CCD-4F30-849E-2C3DE2A2E5F9}" type="slidenum">
              <a:rPr lang="en-US" altLang="ja-JP" sz="1000">
                <a:solidFill>
                  <a:prstClr val="black"/>
                </a:solidFill>
              </a:rPr>
              <a:pPr/>
              <a:t>6</a:t>
            </a:fld>
            <a:endParaRPr lang="en-US" altLang="ja-JP" sz="1000">
              <a:solidFill>
                <a:prstClr val="black"/>
              </a:solidFill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z="10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C549F4DA-46E3-41DD-92FC-65D3CA9E51D1}" type="slidenum">
              <a:rPr lang="en-US" altLang="ja-JP" sz="1000">
                <a:solidFill>
                  <a:prstClr val="black"/>
                </a:solidFill>
              </a:rPr>
              <a:pPr/>
              <a:t>15</a:t>
            </a:fld>
            <a:endParaRPr lang="en-US" altLang="ja-JP" sz="1000">
              <a:solidFill>
                <a:prstClr val="black"/>
              </a:solidFill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z="10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773113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defTabSz="773113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fld id="{20B67E47-28E2-4ED5-820A-7B4E3F78FAD6}" type="slidenum">
              <a:rPr lang="en-US" altLang="ja-JP" sz="1000">
                <a:solidFill>
                  <a:prstClr val="black"/>
                </a:solidFill>
              </a:rPr>
              <a:pPr/>
              <a:t>22</a:t>
            </a:fld>
            <a:endParaRPr lang="en-US" altLang="ja-JP" sz="1000">
              <a:solidFill>
                <a:prstClr val="black"/>
              </a:solidFill>
            </a:endParaRPr>
          </a:p>
        </p:txBody>
      </p:sp>
      <p:sp>
        <p:nvSpPr>
          <p:cNvPr id="101379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40025" y="525463"/>
            <a:ext cx="4675188" cy="2630487"/>
          </a:xfrm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5050" y="3331252"/>
            <a:ext cx="8125139" cy="315627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CAEF1-4664-465B-A53B-86FA5AADD6F7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149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A91F1-C93C-4FA2-83A9-A78B48B0CD30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4397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0BEC5-1505-4EA4-AE62-61C1232D9353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17374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AF9CA-E741-44CB-96A6-176BB8A4D352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1277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34C4B-782B-4D28-81F5-B8314C6BBAF6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8476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4C8F2-FDE3-4AED-AC27-0ED8A88076E6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20920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D95D2-5A12-47AE-B62A-CD6FB05808C1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09675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2E921-6150-4D54-947B-492861391B00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05940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B26A6-EC9B-4B02-998D-259A82C3CDC7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648591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C851E-3203-4446-B64D-0084DBE59F87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235833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8F6CE-FAF8-42E2-ADA2-6EA4408136B7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8188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2860D-4B69-45DA-BEA4-A1A8CEA2478F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8124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66A2F-045C-44DE-BC74-F7B4A5AB5D86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497539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651A1-936E-4E40-88E4-CA1491AABFD2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503293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55998-325D-4C0B-B6D7-D71590BA74F0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800186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D9ADB-E337-4273-8006-195D920F8244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426279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EFC2E-CCDF-4C19-93EF-1B72BAFD75AA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978551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C6249-0781-4BD0-9EED-0B82E8A3FE74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506370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73662-DE12-4423-AAE6-F3DF655A6E0D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924542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FC9B3-B136-4832-91E3-92C95D685503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532017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42571-D09C-4F94-8931-5CEE4BE76D49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885138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BA48E-DD8D-4C7C-8BCB-168200B35DD3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5656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E4590-CBD0-43C7-B0B6-2868A49FD44F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069531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D9B6B-CC55-4B28-BD86-6289F64BE008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746012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76D72-44C0-4513-A0CF-257525B0A0CF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282454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445EE-0357-43DE-B00B-1C5C1920EDB1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11699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42DE0-2F0E-4806-97CD-BA1452BD1527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485205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1B567-5C31-4D3A-81D7-8327C3469E5D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005620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7C571-20F4-4B8C-AA97-16F96D3995FC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318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4A38F-1A70-4825-B523-C85D5BD76B66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07686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436C8-4134-4357-BE5D-844C69EC8270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879749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C0501-E5A8-4A29-8368-F8771E59DB06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064954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54A5F-3903-4BBA-BB1C-D27CD73E7A7D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27852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2918E-6C33-4D7D-8141-56DB4F8A00D8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452171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1CC78-ADD5-41B0-823B-5C9479F8C70D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357506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2D618-CCB8-42FF-842B-3BD93347F886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848439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7E700-0346-4C48-A4E1-592674F910B1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934565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56BFD-1F5A-4215-AC0A-31446AABB15E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479800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86CAB-01E2-4C38-9F15-8D7A9558FE5D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204361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C1BFD-CCAD-40F2-A2A1-4A5EA28A0E56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495804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362D3-BCF3-481E-944D-8E2280897531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519159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A7E7D-C847-476E-AE5B-9E7EDAF102CC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259533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95506-940E-40F0-998F-ABFBEA5DD029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790022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53856-FA71-44CC-86E1-C71AECF209AE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2311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098B7-32C1-4594-8F78-8806BEF85E46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072659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729E5-1BEA-45F4-BB18-05BF539F3F8E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994054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02B42-4CBD-4F16-BD7E-C602FAB40425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819898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5FCD0-8ACB-4AF6-AE72-9F7D27E4CEAF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275767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14A92-3980-41A0-91B2-24760E6607B9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48105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637F2-111B-435C-815E-CCC4EC151130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999979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5D7A2-88F7-4853-8D90-5872C6C9D676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6191150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5EB70-0D36-4BFF-AFB5-5C8DC1076CD7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129648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294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777A484-EFBE-41D2-86BA-069486D5DFB6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884067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35" y="3305178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435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8B3464C-5822-4BBB-B201-267530F817AD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80346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07FD0-3774-4220-96CA-C94099A7F935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882417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1" y="1200153"/>
            <a:ext cx="4044462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2338" y="1200153"/>
            <a:ext cx="4044462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DD6F4E20-8BA0-4CCF-AE03-3304BCDE9BEE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22140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066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066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272" y="1151335"/>
            <a:ext cx="4041531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272" y="1631156"/>
            <a:ext cx="4041531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808FC10-63C5-4CEB-8A34-031A650982E5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042332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525B67B-EBC6-48BB-94BE-95190C9E6FA3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311684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BBE90A9-B5F4-4FD2-819E-5E5EC0C2610B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176717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4787"/>
            <a:ext cx="3008435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538" y="204789"/>
            <a:ext cx="5111262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076327"/>
            <a:ext cx="3008435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E21C5A7-20FA-46C7-B767-AF0D02719ACB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66486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166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166" y="459581"/>
            <a:ext cx="5486400" cy="30861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166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1605CEF8-7F67-4CAB-BEDF-1518C8878360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47536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378AE6D1-71F0-4DD2-B877-293E51BA4342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878557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en-GB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1" y="205979"/>
            <a:ext cx="6031523" cy="4388644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4684713"/>
            <a:ext cx="1968500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D1E9F012-DFEF-4AE1-A7C2-70481EDDFDF5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884488" y="4684713"/>
            <a:ext cx="2671762" cy="357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6638019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CAEF1-4664-465B-A53B-86FA5AADD6F7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91311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2860D-4B69-45DA-BEA4-A1A8CEA2478F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1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08F8C-1AF3-4648-9343-418312281C82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1660772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E4590-CBD0-43C7-B0B6-2868A49FD44F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5855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2918E-6C33-4D7D-8141-56DB4F8A00D8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0499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098B7-32C1-4594-8F78-8806BEF85E46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19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07FD0-3774-4220-96CA-C94099A7F935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9911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08F8C-1AF3-4648-9343-418312281C82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pic>
        <p:nvPicPr>
          <p:cNvPr id="4" name="Grafi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7812" y="575072"/>
            <a:ext cx="9904535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344505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1FF87-E577-479B-BF4E-051A72CF17F8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7297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9A1FD-3844-4769-A583-A11474B7ABC2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6734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A91F1-C93C-4FA2-83A9-A78B48B0CD30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08962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0BEC5-1505-4EA4-AE62-61C1232D9353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94275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  <a:prstGeom prst="rect">
            <a:avLst/>
          </a:prstGeom>
        </p:spPr>
        <p:txBody>
          <a:bodyPr lIns="77808" tIns="38903" rIns="77808" bIns="38903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845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1FF87-E577-479B-BF4E-051A72CF17F8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450272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CAEF1-4664-465B-A53B-86FA5AADD6F7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78837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2860D-4B69-45DA-BEA4-A1A8CEA2478F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22531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E4590-CBD0-43C7-B0B6-2868A49FD44F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38604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2918E-6C33-4D7D-8141-56DB4F8A00D8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20876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098B7-32C1-4594-8F78-8806BEF85E46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15653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07FD0-3774-4220-96CA-C94099A7F935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96799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08F8C-1AF3-4648-9343-418312281C82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423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1FF87-E577-479B-BF4E-051A72CF17F8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04546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9A1FD-3844-4769-A583-A11474B7ABC2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64116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A91F1-C93C-4FA2-83A9-A78B48B0CD30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052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9A1FD-3844-4769-A583-A11474B7ABC2}" type="datetimeFigureOut">
              <a:rPr lang="ja-JP" altLang="en-US"/>
              <a:pPr>
                <a:defRPr/>
              </a:pPr>
              <a:t>2016/5/16</a:t>
            </a:fld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8130748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0BEC5-1505-4EA4-AE62-61C1232D9353}" type="datetimeFigureOut">
              <a:rPr lang="ja-JP" altLang="en-US">
                <a:solidFill>
                  <a:srgbClr val="000000"/>
                </a:solidFill>
              </a:rPr>
              <a:pPr>
                <a:defRPr/>
              </a:pPr>
              <a:t>2016/5/16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67865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  <a:prstGeom prst="rect">
            <a:avLst/>
          </a:prstGeom>
        </p:spPr>
        <p:txBody>
          <a:bodyPr lIns="77808" tIns="38903" rIns="77808" bIns="38903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714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5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5.jpe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69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81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02903070010_prsのコピー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651"/>
          <a:stretch>
            <a:fillRect/>
          </a:stretch>
        </p:blipFill>
        <p:spPr bwMode="auto">
          <a:xfrm>
            <a:off x="0" y="0"/>
            <a:ext cx="914241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66" descr="名称未設定-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" t="67703"/>
          <a:stretch>
            <a:fillRect/>
          </a:stretch>
        </p:blipFill>
        <p:spPr bwMode="auto">
          <a:xfrm>
            <a:off x="0" y="465138"/>
            <a:ext cx="9180513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Line 7"/>
          <p:cNvSpPr>
            <a:spLocks noChangeShapeType="1"/>
          </p:cNvSpPr>
          <p:nvPr userDrawn="1"/>
        </p:nvSpPr>
        <p:spPr bwMode="auto">
          <a:xfrm>
            <a:off x="0" y="4929188"/>
            <a:ext cx="91440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8670925" y="4929188"/>
            <a:ext cx="403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>
              <a:defRPr/>
            </a:pPr>
            <a:fld id="{F9C4E709-E948-4EC4-9480-395E441BE15A}" type="slidenum">
              <a:rPr lang="en-US" altLang="ja-JP" sz="1400" smtClean="0"/>
              <a:pPr>
                <a:defRPr/>
              </a:pPr>
              <a:t>‹#›</a:t>
            </a:fld>
            <a:endParaRPr lang="en-US" altLang="ja-JP" sz="1400" smtClean="0"/>
          </a:p>
        </p:txBody>
      </p:sp>
      <p:grpSp>
        <p:nvGrpSpPr>
          <p:cNvPr id="1030" name="グループ化 8"/>
          <p:cNvGrpSpPr>
            <a:grpSpLocks/>
          </p:cNvGrpSpPr>
          <p:nvPr userDrawn="1"/>
        </p:nvGrpSpPr>
        <p:grpSpPr bwMode="auto">
          <a:xfrm>
            <a:off x="0" y="0"/>
            <a:ext cx="1692275" cy="466725"/>
            <a:chOff x="0" y="0"/>
            <a:chExt cx="1692275" cy="622300"/>
          </a:xfrm>
        </p:grpSpPr>
        <p:pic>
          <p:nvPicPr>
            <p:cNvPr id="1031" name="Picture 5" descr="resizeブランドスローガン_black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92275" cy="622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正方形/長方形 10"/>
            <p:cNvSpPr/>
            <p:nvPr/>
          </p:nvSpPr>
          <p:spPr>
            <a:xfrm>
              <a:off x="53975" y="23284"/>
              <a:ext cx="1565275" cy="52493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pic>
          <p:nvPicPr>
            <p:cNvPr id="1033" name="Picture 3" descr="E:\NS1000 V3.0\Panasonic_logo_bk_nega_JPEG\Panasonic_logo_bk_nega_JPEG.jp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508" y="256202"/>
              <a:ext cx="1440755" cy="220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61566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02903070010_prsのコピー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651"/>
          <a:stretch>
            <a:fillRect/>
          </a:stretch>
        </p:blipFill>
        <p:spPr bwMode="auto">
          <a:xfrm>
            <a:off x="0" y="0"/>
            <a:ext cx="914241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66" descr="名称未設定-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" t="67703"/>
          <a:stretch>
            <a:fillRect/>
          </a:stretch>
        </p:blipFill>
        <p:spPr bwMode="auto">
          <a:xfrm>
            <a:off x="0" y="465138"/>
            <a:ext cx="9180513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2" name="Group 7"/>
          <p:cNvGrpSpPr>
            <a:grpSpLocks/>
          </p:cNvGrpSpPr>
          <p:nvPr userDrawn="1"/>
        </p:nvGrpSpPr>
        <p:grpSpPr bwMode="auto">
          <a:xfrm>
            <a:off x="57150" y="728663"/>
            <a:ext cx="9048750" cy="322262"/>
            <a:chOff x="36" y="487"/>
            <a:chExt cx="5700" cy="271"/>
          </a:xfrm>
        </p:grpSpPr>
        <p:sp>
          <p:nvSpPr>
            <p:cNvPr id="2056" name="Rectangle 8"/>
            <p:cNvSpPr>
              <a:spLocks noChangeArrowheads="1"/>
            </p:cNvSpPr>
            <p:nvPr/>
          </p:nvSpPr>
          <p:spPr bwMode="auto">
            <a:xfrm>
              <a:off x="44" y="487"/>
              <a:ext cx="5692" cy="271"/>
            </a:xfrm>
            <a:prstGeom prst="rect">
              <a:avLst/>
            </a:prstGeom>
            <a:solidFill>
              <a:srgbClr val="F5F1EB"/>
            </a:solidFill>
            <a:ln w="25400">
              <a:solidFill>
                <a:srgbClr val="203D74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ja-JP" altLang="en-US" b="1" u="sng" smtClean="0">
                <a:latin typeface="ＭＳ Ｐゴシック" pitchFamily="50" charset="-128"/>
              </a:endParaRPr>
            </a:p>
          </p:txBody>
        </p:sp>
        <p:sp>
          <p:nvSpPr>
            <p:cNvPr id="2" name="Rectangle 9"/>
            <p:cNvSpPr>
              <a:spLocks noChangeArrowheads="1"/>
            </p:cNvSpPr>
            <p:nvPr/>
          </p:nvSpPr>
          <p:spPr bwMode="auto">
            <a:xfrm>
              <a:off x="36" y="487"/>
              <a:ext cx="425" cy="271"/>
            </a:xfrm>
            <a:prstGeom prst="rect">
              <a:avLst/>
            </a:prstGeom>
            <a:solidFill>
              <a:srgbClr val="203D74"/>
            </a:solidFill>
            <a:ln w="25400">
              <a:solidFill>
                <a:srgbClr val="203D74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ja-JP" altLang="en-US" b="1" u="sng" smtClean="0">
                <a:latin typeface="ＭＳ Ｐゴシック" pitchFamily="50" charset="-128"/>
              </a:endParaRPr>
            </a:p>
          </p:txBody>
        </p:sp>
        <p:grpSp>
          <p:nvGrpSpPr>
            <p:cNvPr id="2060" name="Group 57"/>
            <p:cNvGrpSpPr>
              <a:grpSpLocks/>
            </p:cNvGrpSpPr>
            <p:nvPr/>
          </p:nvGrpSpPr>
          <p:grpSpPr bwMode="auto">
            <a:xfrm>
              <a:off x="130" y="551"/>
              <a:ext cx="199" cy="139"/>
              <a:chOff x="2269" y="1580"/>
              <a:chExt cx="282" cy="263"/>
            </a:xfrm>
          </p:grpSpPr>
          <p:sp>
            <p:nvSpPr>
              <p:cNvPr id="2061" name="Freeform 58"/>
              <p:cNvSpPr>
                <a:spLocks/>
              </p:cNvSpPr>
              <p:nvPr/>
            </p:nvSpPr>
            <p:spPr bwMode="auto">
              <a:xfrm flipH="1">
                <a:off x="2269" y="1580"/>
                <a:ext cx="170" cy="263"/>
              </a:xfrm>
              <a:custGeom>
                <a:avLst/>
                <a:gdLst>
                  <a:gd name="T0" fmla="*/ 11 w 199"/>
                  <a:gd name="T1" fmla="*/ 0 h 306"/>
                  <a:gd name="T2" fmla="*/ 14 w 199"/>
                  <a:gd name="T3" fmla="*/ 3 h 306"/>
                  <a:gd name="T4" fmla="*/ 7 w 199"/>
                  <a:gd name="T5" fmla="*/ 11 h 306"/>
                  <a:gd name="T6" fmla="*/ 14 w 199"/>
                  <a:gd name="T7" fmla="*/ 21 h 306"/>
                  <a:gd name="T8" fmla="*/ 11 w 199"/>
                  <a:gd name="T9" fmla="*/ 24 h 306"/>
                  <a:gd name="T10" fmla="*/ 0 w 199"/>
                  <a:gd name="T11" fmla="*/ 11 h 306"/>
                  <a:gd name="T12" fmla="*/ 11 w 199"/>
                  <a:gd name="T13" fmla="*/ 0 h 3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9"/>
                  <a:gd name="T22" fmla="*/ 0 h 306"/>
                  <a:gd name="T23" fmla="*/ 199 w 199"/>
                  <a:gd name="T24" fmla="*/ 306 h 3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9" h="306">
                    <a:moveTo>
                      <a:pt x="153" y="0"/>
                    </a:moveTo>
                    <a:lnTo>
                      <a:pt x="199" y="46"/>
                    </a:lnTo>
                    <a:lnTo>
                      <a:pt x="91" y="153"/>
                    </a:lnTo>
                    <a:lnTo>
                      <a:pt x="199" y="261"/>
                    </a:lnTo>
                    <a:lnTo>
                      <a:pt x="153" y="306"/>
                    </a:lnTo>
                    <a:lnTo>
                      <a:pt x="0" y="153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2062" name="Freeform 59"/>
              <p:cNvSpPr>
                <a:spLocks/>
              </p:cNvSpPr>
              <p:nvPr/>
            </p:nvSpPr>
            <p:spPr bwMode="auto">
              <a:xfrm flipH="1">
                <a:off x="2381" y="1580"/>
                <a:ext cx="170" cy="263"/>
              </a:xfrm>
              <a:custGeom>
                <a:avLst/>
                <a:gdLst>
                  <a:gd name="T0" fmla="*/ 11 w 199"/>
                  <a:gd name="T1" fmla="*/ 0 h 306"/>
                  <a:gd name="T2" fmla="*/ 14 w 199"/>
                  <a:gd name="T3" fmla="*/ 3 h 306"/>
                  <a:gd name="T4" fmla="*/ 7 w 199"/>
                  <a:gd name="T5" fmla="*/ 11 h 306"/>
                  <a:gd name="T6" fmla="*/ 14 w 199"/>
                  <a:gd name="T7" fmla="*/ 21 h 306"/>
                  <a:gd name="T8" fmla="*/ 11 w 199"/>
                  <a:gd name="T9" fmla="*/ 24 h 306"/>
                  <a:gd name="T10" fmla="*/ 0 w 199"/>
                  <a:gd name="T11" fmla="*/ 11 h 306"/>
                  <a:gd name="T12" fmla="*/ 11 w 199"/>
                  <a:gd name="T13" fmla="*/ 0 h 3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9"/>
                  <a:gd name="T22" fmla="*/ 0 h 306"/>
                  <a:gd name="T23" fmla="*/ 199 w 199"/>
                  <a:gd name="T24" fmla="*/ 306 h 3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9" h="306">
                    <a:moveTo>
                      <a:pt x="153" y="0"/>
                    </a:moveTo>
                    <a:lnTo>
                      <a:pt x="199" y="46"/>
                    </a:lnTo>
                    <a:lnTo>
                      <a:pt x="91" y="153"/>
                    </a:lnTo>
                    <a:lnTo>
                      <a:pt x="199" y="261"/>
                    </a:lnTo>
                    <a:lnTo>
                      <a:pt x="153" y="306"/>
                    </a:lnTo>
                    <a:lnTo>
                      <a:pt x="0" y="153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</p:grpSp>
      <p:sp>
        <p:nvSpPr>
          <p:cNvPr id="2055" name="Rectangle 12"/>
          <p:cNvSpPr>
            <a:spLocks noChangeArrowheads="1"/>
          </p:cNvSpPr>
          <p:nvPr userDrawn="1"/>
        </p:nvSpPr>
        <p:spPr bwMode="auto">
          <a:xfrm>
            <a:off x="8670925" y="4929188"/>
            <a:ext cx="403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>
              <a:defRPr/>
            </a:pPr>
            <a:fld id="{AEFA75B3-9F25-4DFB-802F-FB5BAABAD45B}" type="slidenum">
              <a:rPr lang="en-US" altLang="ja-JP" sz="1400" smtClean="0"/>
              <a:pPr>
                <a:defRPr/>
              </a:pPr>
              <a:t>‹#›</a:t>
            </a:fld>
            <a:endParaRPr lang="en-US" altLang="ja-JP" sz="1400" smtClean="0"/>
          </a:p>
        </p:txBody>
      </p:sp>
      <p:grpSp>
        <p:nvGrpSpPr>
          <p:cNvPr id="2054" name="グループ化 12"/>
          <p:cNvGrpSpPr>
            <a:grpSpLocks/>
          </p:cNvGrpSpPr>
          <p:nvPr userDrawn="1"/>
        </p:nvGrpSpPr>
        <p:grpSpPr bwMode="auto">
          <a:xfrm>
            <a:off x="0" y="0"/>
            <a:ext cx="1692275" cy="466725"/>
            <a:chOff x="0" y="0"/>
            <a:chExt cx="1692275" cy="622300"/>
          </a:xfrm>
        </p:grpSpPr>
        <p:pic>
          <p:nvPicPr>
            <p:cNvPr id="3" name="Picture 5" descr="resizeブランドスローガン_black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92275" cy="622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正方形/長方形 14"/>
            <p:cNvSpPr/>
            <p:nvPr/>
          </p:nvSpPr>
          <p:spPr>
            <a:xfrm>
              <a:off x="53975" y="23284"/>
              <a:ext cx="1565275" cy="52493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pic>
          <p:nvPicPr>
            <p:cNvPr id="2057" name="Picture 3" descr="E:\NS1000 V3.0\Panasonic_logo_bk_nega_JPEG\Panasonic_logo_bk_nega_JPEG.jp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508" y="256202"/>
              <a:ext cx="1440755" cy="220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09988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02903070010_prsのコピー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81"/>
          <a:stretch>
            <a:fillRect/>
          </a:stretch>
        </p:blipFill>
        <p:spPr bwMode="auto">
          <a:xfrm>
            <a:off x="0" y="1495425"/>
            <a:ext cx="9144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Line 6"/>
          <p:cNvSpPr>
            <a:spLocks noChangeShapeType="1"/>
          </p:cNvSpPr>
          <p:nvPr userDrawn="1"/>
        </p:nvSpPr>
        <p:spPr bwMode="auto">
          <a:xfrm>
            <a:off x="0" y="4929188"/>
            <a:ext cx="91440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3079" name="Rectangle 7"/>
          <p:cNvSpPr>
            <a:spLocks noChangeArrowheads="1"/>
          </p:cNvSpPr>
          <p:nvPr userDrawn="1"/>
        </p:nvSpPr>
        <p:spPr bwMode="auto">
          <a:xfrm>
            <a:off x="8670925" y="4929188"/>
            <a:ext cx="403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>
              <a:defRPr/>
            </a:pPr>
            <a:fld id="{35813B33-05D7-4FB2-A54E-23A106C81BC3}" type="slidenum">
              <a:rPr lang="en-US" altLang="ja-JP" sz="1400" smtClean="0"/>
              <a:pPr>
                <a:defRPr/>
              </a:pPr>
              <a:t>‹#›</a:t>
            </a:fld>
            <a:endParaRPr lang="en-US" altLang="ja-JP" sz="1400" smtClean="0"/>
          </a:p>
        </p:txBody>
      </p:sp>
      <p:pic>
        <p:nvPicPr>
          <p:cNvPr id="3077" name="図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4624388"/>
            <a:ext cx="1657350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186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02903070010_prsのコピー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651"/>
          <a:stretch>
            <a:fillRect/>
          </a:stretch>
        </p:blipFill>
        <p:spPr bwMode="auto">
          <a:xfrm>
            <a:off x="0" y="0"/>
            <a:ext cx="914241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5" descr="resizeブランドスローガン_black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22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66" descr="名称未設定-1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" t="67703"/>
          <a:stretch>
            <a:fillRect/>
          </a:stretch>
        </p:blipFill>
        <p:spPr bwMode="auto">
          <a:xfrm>
            <a:off x="0" y="465138"/>
            <a:ext cx="9180513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1" name="Group 7"/>
          <p:cNvGrpSpPr>
            <a:grpSpLocks/>
          </p:cNvGrpSpPr>
          <p:nvPr userDrawn="1"/>
        </p:nvGrpSpPr>
        <p:grpSpPr bwMode="auto">
          <a:xfrm>
            <a:off x="57150" y="752475"/>
            <a:ext cx="9048750" cy="322263"/>
            <a:chOff x="36" y="487"/>
            <a:chExt cx="5700" cy="271"/>
          </a:xfrm>
        </p:grpSpPr>
        <p:sp>
          <p:nvSpPr>
            <p:cNvPr id="4105" name="Rectangle 8"/>
            <p:cNvSpPr>
              <a:spLocks noChangeArrowheads="1"/>
            </p:cNvSpPr>
            <p:nvPr/>
          </p:nvSpPr>
          <p:spPr bwMode="auto">
            <a:xfrm>
              <a:off x="44" y="487"/>
              <a:ext cx="5692" cy="271"/>
            </a:xfrm>
            <a:prstGeom prst="rect">
              <a:avLst/>
            </a:prstGeom>
            <a:solidFill>
              <a:srgbClr val="F5F1EB"/>
            </a:solidFill>
            <a:ln w="25400">
              <a:solidFill>
                <a:srgbClr val="203D74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ja-JP" altLang="en-US" b="1" u="sng" smtClean="0">
                <a:latin typeface="ＭＳ Ｐゴシック" pitchFamily="50" charset="-128"/>
              </a:endParaRPr>
            </a:p>
          </p:txBody>
        </p:sp>
        <p:sp>
          <p:nvSpPr>
            <p:cNvPr id="4106" name="Rectangle 9"/>
            <p:cNvSpPr>
              <a:spLocks noChangeArrowheads="1"/>
            </p:cNvSpPr>
            <p:nvPr/>
          </p:nvSpPr>
          <p:spPr bwMode="auto">
            <a:xfrm>
              <a:off x="36" y="487"/>
              <a:ext cx="425" cy="271"/>
            </a:xfrm>
            <a:prstGeom prst="rect">
              <a:avLst/>
            </a:prstGeom>
            <a:solidFill>
              <a:srgbClr val="203D74"/>
            </a:solidFill>
            <a:ln w="25400">
              <a:solidFill>
                <a:srgbClr val="203D74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ja-JP" altLang="en-US" b="1" u="sng" smtClean="0">
                <a:latin typeface="ＭＳ Ｐゴシック" pitchFamily="50" charset="-128"/>
              </a:endParaRPr>
            </a:p>
          </p:txBody>
        </p:sp>
        <p:grpSp>
          <p:nvGrpSpPr>
            <p:cNvPr id="2" name="Group 57"/>
            <p:cNvGrpSpPr>
              <a:grpSpLocks/>
            </p:cNvGrpSpPr>
            <p:nvPr/>
          </p:nvGrpSpPr>
          <p:grpSpPr bwMode="auto">
            <a:xfrm>
              <a:off x="130" y="551"/>
              <a:ext cx="199" cy="139"/>
              <a:chOff x="2269" y="1580"/>
              <a:chExt cx="282" cy="263"/>
            </a:xfrm>
          </p:grpSpPr>
          <p:sp>
            <p:nvSpPr>
              <p:cNvPr id="4107" name="Freeform 58"/>
              <p:cNvSpPr>
                <a:spLocks/>
              </p:cNvSpPr>
              <p:nvPr/>
            </p:nvSpPr>
            <p:spPr bwMode="auto">
              <a:xfrm flipH="1">
                <a:off x="2269" y="1580"/>
                <a:ext cx="170" cy="263"/>
              </a:xfrm>
              <a:custGeom>
                <a:avLst/>
                <a:gdLst>
                  <a:gd name="T0" fmla="*/ 11 w 199"/>
                  <a:gd name="T1" fmla="*/ 0 h 306"/>
                  <a:gd name="T2" fmla="*/ 14 w 199"/>
                  <a:gd name="T3" fmla="*/ 3 h 306"/>
                  <a:gd name="T4" fmla="*/ 7 w 199"/>
                  <a:gd name="T5" fmla="*/ 11 h 306"/>
                  <a:gd name="T6" fmla="*/ 14 w 199"/>
                  <a:gd name="T7" fmla="*/ 21 h 306"/>
                  <a:gd name="T8" fmla="*/ 11 w 199"/>
                  <a:gd name="T9" fmla="*/ 24 h 306"/>
                  <a:gd name="T10" fmla="*/ 0 w 199"/>
                  <a:gd name="T11" fmla="*/ 11 h 306"/>
                  <a:gd name="T12" fmla="*/ 11 w 199"/>
                  <a:gd name="T13" fmla="*/ 0 h 3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9"/>
                  <a:gd name="T22" fmla="*/ 0 h 306"/>
                  <a:gd name="T23" fmla="*/ 199 w 199"/>
                  <a:gd name="T24" fmla="*/ 306 h 3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9" h="306">
                    <a:moveTo>
                      <a:pt x="153" y="0"/>
                    </a:moveTo>
                    <a:lnTo>
                      <a:pt x="199" y="46"/>
                    </a:lnTo>
                    <a:lnTo>
                      <a:pt x="91" y="153"/>
                    </a:lnTo>
                    <a:lnTo>
                      <a:pt x="199" y="261"/>
                    </a:lnTo>
                    <a:lnTo>
                      <a:pt x="153" y="306"/>
                    </a:lnTo>
                    <a:lnTo>
                      <a:pt x="0" y="153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108" name="Freeform 59"/>
              <p:cNvSpPr>
                <a:spLocks/>
              </p:cNvSpPr>
              <p:nvPr/>
            </p:nvSpPr>
            <p:spPr bwMode="auto">
              <a:xfrm flipH="1">
                <a:off x="2381" y="1580"/>
                <a:ext cx="170" cy="263"/>
              </a:xfrm>
              <a:custGeom>
                <a:avLst/>
                <a:gdLst>
                  <a:gd name="T0" fmla="*/ 11 w 199"/>
                  <a:gd name="T1" fmla="*/ 0 h 306"/>
                  <a:gd name="T2" fmla="*/ 14 w 199"/>
                  <a:gd name="T3" fmla="*/ 3 h 306"/>
                  <a:gd name="T4" fmla="*/ 7 w 199"/>
                  <a:gd name="T5" fmla="*/ 11 h 306"/>
                  <a:gd name="T6" fmla="*/ 14 w 199"/>
                  <a:gd name="T7" fmla="*/ 21 h 306"/>
                  <a:gd name="T8" fmla="*/ 11 w 199"/>
                  <a:gd name="T9" fmla="*/ 24 h 306"/>
                  <a:gd name="T10" fmla="*/ 0 w 199"/>
                  <a:gd name="T11" fmla="*/ 11 h 306"/>
                  <a:gd name="T12" fmla="*/ 11 w 199"/>
                  <a:gd name="T13" fmla="*/ 0 h 30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9"/>
                  <a:gd name="T22" fmla="*/ 0 h 306"/>
                  <a:gd name="T23" fmla="*/ 199 w 199"/>
                  <a:gd name="T24" fmla="*/ 306 h 30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9" h="306">
                    <a:moveTo>
                      <a:pt x="153" y="0"/>
                    </a:moveTo>
                    <a:lnTo>
                      <a:pt x="199" y="46"/>
                    </a:lnTo>
                    <a:lnTo>
                      <a:pt x="91" y="153"/>
                    </a:lnTo>
                    <a:lnTo>
                      <a:pt x="199" y="261"/>
                    </a:lnTo>
                    <a:lnTo>
                      <a:pt x="153" y="306"/>
                    </a:lnTo>
                    <a:lnTo>
                      <a:pt x="0" y="153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</p:grpSp>
      <p:sp>
        <p:nvSpPr>
          <p:cNvPr id="4102" name="Line 13"/>
          <p:cNvSpPr>
            <a:spLocks noChangeShapeType="1"/>
          </p:cNvSpPr>
          <p:nvPr userDrawn="1"/>
        </p:nvSpPr>
        <p:spPr bwMode="auto">
          <a:xfrm>
            <a:off x="0" y="4929188"/>
            <a:ext cx="91440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4104" name="Rectangle 13"/>
          <p:cNvSpPr>
            <a:spLocks noChangeArrowheads="1"/>
          </p:cNvSpPr>
          <p:nvPr userDrawn="1"/>
        </p:nvSpPr>
        <p:spPr bwMode="auto">
          <a:xfrm>
            <a:off x="8670925" y="4929188"/>
            <a:ext cx="403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>
              <a:defRPr/>
            </a:pPr>
            <a:fld id="{FC0F116C-DC55-4DF6-B01D-0DE556937FBA}" type="slidenum">
              <a:rPr lang="en-US" altLang="ja-JP" sz="1400" smtClean="0"/>
              <a:pPr>
                <a:defRPr/>
              </a:pPr>
              <a:t>‹#›</a:t>
            </a:fld>
            <a:endParaRPr lang="en-US" altLang="ja-JP" sz="1400" smtClean="0"/>
          </a:p>
        </p:txBody>
      </p:sp>
    </p:spTree>
    <p:extLst>
      <p:ext uri="{BB962C8B-B14F-4D97-AF65-F5344CB8AC3E}">
        <p14:creationId xmlns:p14="http://schemas.microsoft.com/office/powerpoint/2010/main" val="3378585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名称未設定 1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274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5" descr="02903070010_prsのコピー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81"/>
          <a:stretch>
            <a:fillRect/>
          </a:stretch>
        </p:blipFill>
        <p:spPr bwMode="auto">
          <a:xfrm>
            <a:off x="0" y="1484313"/>
            <a:ext cx="91440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9" descr="product photo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0975"/>
            <a:ext cx="9144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図 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4624388"/>
            <a:ext cx="1657350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4378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258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02903070010_prsのコピー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651"/>
          <a:stretch>
            <a:fillRect/>
          </a:stretch>
        </p:blipFill>
        <p:spPr bwMode="auto">
          <a:xfrm>
            <a:off x="0" y="0"/>
            <a:ext cx="914241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66" descr="名称未設定-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" t="67703"/>
          <a:stretch>
            <a:fillRect/>
          </a:stretch>
        </p:blipFill>
        <p:spPr bwMode="auto">
          <a:xfrm>
            <a:off x="0" y="465138"/>
            <a:ext cx="9180513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Line 7"/>
          <p:cNvSpPr>
            <a:spLocks noChangeShapeType="1"/>
          </p:cNvSpPr>
          <p:nvPr userDrawn="1"/>
        </p:nvSpPr>
        <p:spPr bwMode="auto">
          <a:xfrm>
            <a:off x="0" y="4929188"/>
            <a:ext cx="91440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8670925" y="4929188"/>
            <a:ext cx="403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>
              <a:defRPr/>
            </a:pPr>
            <a:fld id="{F9C4E709-E948-4EC4-9480-395E441BE15A}" type="slidenum">
              <a:rPr lang="en-US" altLang="ja-JP" sz="1400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 sz="1400" smtClean="0">
              <a:solidFill>
                <a:srgbClr val="000000"/>
              </a:solidFill>
            </a:endParaRPr>
          </a:p>
        </p:txBody>
      </p:sp>
      <p:grpSp>
        <p:nvGrpSpPr>
          <p:cNvPr id="1030" name="グループ化 8"/>
          <p:cNvGrpSpPr>
            <a:grpSpLocks/>
          </p:cNvGrpSpPr>
          <p:nvPr userDrawn="1"/>
        </p:nvGrpSpPr>
        <p:grpSpPr bwMode="auto">
          <a:xfrm>
            <a:off x="0" y="0"/>
            <a:ext cx="1692275" cy="466725"/>
            <a:chOff x="0" y="0"/>
            <a:chExt cx="1692275" cy="622300"/>
          </a:xfrm>
        </p:grpSpPr>
        <p:pic>
          <p:nvPicPr>
            <p:cNvPr id="1031" name="Picture 5" descr="resizeブランドスローガン_black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92275" cy="622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正方形/長方形 10"/>
            <p:cNvSpPr/>
            <p:nvPr/>
          </p:nvSpPr>
          <p:spPr>
            <a:xfrm>
              <a:off x="53975" y="23284"/>
              <a:ext cx="1565275" cy="52493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>
                <a:solidFill>
                  <a:srgbClr val="FFFFFF"/>
                </a:solidFill>
              </a:endParaRPr>
            </a:p>
          </p:txBody>
        </p:sp>
        <p:pic>
          <p:nvPicPr>
            <p:cNvPr id="1033" name="Picture 3" descr="E:\NS1000 V3.0\Panasonic_logo_bk_nega_JPEG\Panasonic_logo_bk_nega_JPEG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508" y="256202"/>
              <a:ext cx="1440755" cy="220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1487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02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02903070010_prsのコピー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651"/>
          <a:stretch>
            <a:fillRect/>
          </a:stretch>
        </p:blipFill>
        <p:spPr bwMode="auto">
          <a:xfrm>
            <a:off x="0" y="0"/>
            <a:ext cx="914241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66" descr="名称未設定-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" t="67703"/>
          <a:stretch>
            <a:fillRect/>
          </a:stretch>
        </p:blipFill>
        <p:spPr bwMode="auto">
          <a:xfrm>
            <a:off x="0" y="465138"/>
            <a:ext cx="9180513" cy="1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Line 7"/>
          <p:cNvSpPr>
            <a:spLocks noChangeShapeType="1"/>
          </p:cNvSpPr>
          <p:nvPr userDrawn="1"/>
        </p:nvSpPr>
        <p:spPr bwMode="auto">
          <a:xfrm>
            <a:off x="0" y="4929188"/>
            <a:ext cx="91440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8670925" y="4929188"/>
            <a:ext cx="403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>
              <a:defRPr/>
            </a:pPr>
            <a:fld id="{F9C4E709-E948-4EC4-9480-395E441BE15A}" type="slidenum">
              <a:rPr lang="en-US" altLang="ja-JP" sz="1400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 sz="1400" smtClean="0">
              <a:solidFill>
                <a:srgbClr val="000000"/>
              </a:solidFill>
            </a:endParaRPr>
          </a:p>
        </p:txBody>
      </p:sp>
      <p:grpSp>
        <p:nvGrpSpPr>
          <p:cNvPr id="1030" name="グループ化 8"/>
          <p:cNvGrpSpPr>
            <a:grpSpLocks/>
          </p:cNvGrpSpPr>
          <p:nvPr userDrawn="1"/>
        </p:nvGrpSpPr>
        <p:grpSpPr bwMode="auto">
          <a:xfrm>
            <a:off x="0" y="0"/>
            <a:ext cx="1692275" cy="466725"/>
            <a:chOff x="0" y="0"/>
            <a:chExt cx="1692275" cy="622300"/>
          </a:xfrm>
        </p:grpSpPr>
        <p:pic>
          <p:nvPicPr>
            <p:cNvPr id="1031" name="Picture 5" descr="resizeブランドスローガン_black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92275" cy="622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正方形/長方形 10"/>
            <p:cNvSpPr/>
            <p:nvPr/>
          </p:nvSpPr>
          <p:spPr>
            <a:xfrm>
              <a:off x="53975" y="23284"/>
              <a:ext cx="1565275" cy="52493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>
                <a:solidFill>
                  <a:srgbClr val="FFFFFF"/>
                </a:solidFill>
              </a:endParaRPr>
            </a:p>
          </p:txBody>
        </p:sp>
        <p:pic>
          <p:nvPicPr>
            <p:cNvPr id="1033" name="Picture 3" descr="E:\NS1000 V3.0\Panasonic_logo_bk_nega_JPEG\Panasonic_logo_bk_nega_JPEG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508" y="256202"/>
              <a:ext cx="1440755" cy="220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54514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3923353\Desktop\jpg150311\NSX2000_5-3fron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34" b="26880"/>
          <a:stretch/>
        </p:blipFill>
        <p:spPr bwMode="auto">
          <a:xfrm>
            <a:off x="3167843" y="3255826"/>
            <a:ext cx="3316919" cy="104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6" name="Text Box 12"/>
          <p:cNvSpPr txBox="1">
            <a:spLocks noChangeArrowheads="1"/>
          </p:cNvSpPr>
          <p:nvPr/>
        </p:nvSpPr>
        <p:spPr bwMode="auto">
          <a:xfrm>
            <a:off x="781104" y="1545488"/>
            <a:ext cx="2776432" cy="447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7009" tIns="38482" rIns="77009" bIns="38482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buSzPct val="100000"/>
            </a:pPr>
            <a:r>
              <a:rPr lang="en-US" altLang="ja-JP" i="0" dirty="0" smtClean="0">
                <a:solidFill>
                  <a:schemeClr val="bg1"/>
                </a:solidFill>
                <a:latin typeface="Arial" pitchFamily="34" charset="0"/>
                <a:sym typeface="ＭＳ Ｐゴシック" pitchFamily="50" charset="-128"/>
              </a:rPr>
              <a:t>KX-NSX1000/2000</a:t>
            </a:r>
            <a:endParaRPr lang="en-US" altLang="ja-JP" i="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6147" name="Text Box 8"/>
          <p:cNvSpPr txBox="1">
            <a:spLocks noChangeArrowheads="1"/>
          </p:cNvSpPr>
          <p:nvPr/>
        </p:nvSpPr>
        <p:spPr bwMode="auto">
          <a:xfrm>
            <a:off x="0" y="1845736"/>
            <a:ext cx="9144000" cy="630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624" tIns="30312" rIns="30312" bIns="30312" anchor="ctr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SzPct val="100000"/>
            </a:pPr>
            <a:r>
              <a:rPr lang="en-US" altLang="ja-JP" sz="3700" i="0" dirty="0" smtClean="0">
                <a:solidFill>
                  <a:schemeClr val="bg1"/>
                </a:solidFill>
                <a:latin typeface="Arial" pitchFamily="34" charset="0"/>
                <a:sym typeface="ＭＳ Ｐゴシック" pitchFamily="50" charset="-128"/>
              </a:rPr>
              <a:t>Smart Desk</a:t>
            </a:r>
            <a:endParaRPr lang="en-US" altLang="ja-JP" sz="3700" i="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6148" name="Text Box 11"/>
          <p:cNvSpPr txBox="1">
            <a:spLocks noChangeArrowheads="1"/>
          </p:cNvSpPr>
          <p:nvPr/>
        </p:nvSpPr>
        <p:spPr bwMode="auto">
          <a:xfrm>
            <a:off x="359532" y="2770643"/>
            <a:ext cx="8440615" cy="447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009" tIns="38482" rIns="77009" bIns="38482">
            <a:spAutoFit/>
          </a:bodyPr>
          <a:lstStyle>
            <a:lvl1pPr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SzPct val="100000"/>
            </a:pPr>
            <a:r>
              <a:rPr lang="en-US" altLang="ja-JP" i="0" dirty="0" smtClean="0">
                <a:latin typeface="Arial" pitchFamily="34" charset="0"/>
                <a:sym typeface="ＭＳ Ｐゴシック" pitchFamily="50" charset="-128"/>
              </a:rPr>
              <a:t>Rev1.2  </a:t>
            </a:r>
            <a:r>
              <a:rPr lang="en-US" altLang="ja-JP" i="0" dirty="0" smtClean="0">
                <a:latin typeface="Arial" pitchFamily="34" charset="0"/>
                <a:sym typeface="ＭＳ Ｐゴシック" pitchFamily="50" charset="-128"/>
              </a:rPr>
              <a:t>17</a:t>
            </a:r>
            <a:r>
              <a:rPr lang="en-US" altLang="ja-JP" i="0" dirty="0" smtClean="0">
                <a:latin typeface="Arial" pitchFamily="34" charset="0"/>
                <a:sym typeface="ＭＳ Ｐゴシック" pitchFamily="50" charset="-128"/>
              </a:rPr>
              <a:t> May., </a:t>
            </a:r>
            <a:r>
              <a:rPr lang="en-US" altLang="ja-JP" i="0" dirty="0" smtClean="0">
                <a:latin typeface="Arial" pitchFamily="34" charset="0"/>
                <a:sym typeface="ＭＳ Ｐゴシック" pitchFamily="50" charset="-128"/>
              </a:rPr>
              <a:t>2016</a:t>
            </a:r>
            <a:endParaRPr lang="en-US" altLang="ja-JP" i="0" dirty="0">
              <a:latin typeface="Arial" pitchFamily="34" charset="0"/>
              <a:sym typeface="ＭＳ Ｐゴシック" pitchFamily="50" charset="-128"/>
            </a:endParaRPr>
          </a:p>
        </p:txBody>
      </p:sp>
      <p:pic>
        <p:nvPicPr>
          <p:cNvPr id="6149" name="Picture 9" descr="tca355_line-u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043" y="4134532"/>
            <a:ext cx="326780" cy="777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" descr="W7_left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059" y="3621881"/>
            <a:ext cx="1556238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9" descr="dt346ukb_c_h_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33912"/>
            <a:ext cx="1060938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0" descr="KX_NT366_whit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770" y="3979069"/>
            <a:ext cx="1289538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36" descr="ut136_c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877" y="4128864"/>
            <a:ext cx="1289538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14588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899592" y="859817"/>
            <a:ext cx="22092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Smart Desk -Condition-</a:t>
            </a:r>
            <a:endParaRPr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1043608" y="1131590"/>
            <a:ext cx="5904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/>
              <a:t>&lt;Supported devices&gt;</a:t>
            </a:r>
            <a:endParaRPr lang="ja-JP" altLang="ja-JP" sz="1200" dirty="0"/>
          </a:p>
          <a:p>
            <a:r>
              <a:rPr lang="en-US" altLang="ja-JP" sz="1200" dirty="0"/>
              <a:t>Following devices are available for this </a:t>
            </a:r>
            <a:r>
              <a:rPr lang="en-US" altLang="ja-JP" sz="1200" dirty="0" smtClean="0"/>
              <a:t>feature.</a:t>
            </a:r>
            <a:endParaRPr lang="ja-JP" altLang="ja-JP" sz="1200" dirty="0"/>
          </a:p>
          <a:p>
            <a:r>
              <a:rPr lang="en-US" altLang="ja-JP" sz="1200" dirty="0"/>
              <a:t>IP-PT, DPT, SLT, DECT-PS, Panasonic IP-softphone</a:t>
            </a:r>
            <a:endParaRPr lang="ja-JP" altLang="ja-JP" sz="1200" dirty="0"/>
          </a:p>
          <a:p>
            <a:r>
              <a:rPr lang="en-US" altLang="ja-JP" sz="1200" dirty="0"/>
              <a:t>Note: 3</a:t>
            </a:r>
            <a:r>
              <a:rPr lang="en-US" altLang="ja-JP" sz="1200" baseline="30000" dirty="0"/>
              <a:t>rd</a:t>
            </a:r>
            <a:r>
              <a:rPr lang="en-US" altLang="ja-JP" sz="1200" dirty="0"/>
              <a:t> party SIP phone and KX-HDV series, KX-UT series, KX-TGP600, </a:t>
            </a:r>
            <a:endParaRPr lang="en-US" altLang="ja-JP" sz="1200" dirty="0" smtClean="0"/>
          </a:p>
          <a:p>
            <a:r>
              <a:rPr lang="en-US" altLang="ja-JP" sz="1200" dirty="0" smtClean="0"/>
              <a:t>DSS </a:t>
            </a:r>
            <a:r>
              <a:rPr lang="en-US" altLang="ja-JP" sz="1200" dirty="0"/>
              <a:t>console (KX-DT590/390), are not supported</a:t>
            </a:r>
            <a:r>
              <a:rPr lang="en-US" altLang="ja-JP" sz="1200" dirty="0" smtClean="0"/>
              <a:t>.</a:t>
            </a:r>
          </a:p>
          <a:p>
            <a:endParaRPr lang="en-US" altLang="ja-JP" sz="1200" dirty="0"/>
          </a:p>
          <a:p>
            <a:r>
              <a:rPr lang="en-US" altLang="ja-JP" sz="1200" dirty="0" smtClean="0"/>
              <a:t>Phone that has </a:t>
            </a:r>
            <a:r>
              <a:rPr lang="en-US" altLang="ja-JP" sz="1200" dirty="0"/>
              <a:t>DSS console (KX-DT590/390</a:t>
            </a:r>
            <a:r>
              <a:rPr lang="en-US" altLang="ja-JP" sz="1200" dirty="0" smtClean="0"/>
              <a:t>) attached </a:t>
            </a:r>
            <a:r>
              <a:rPr lang="en-US" altLang="ja-JP" sz="1200" dirty="0" smtClean="0">
                <a:solidFill>
                  <a:srgbClr val="FF0000"/>
                </a:solidFill>
              </a:rPr>
              <a:t>can’t</a:t>
            </a:r>
            <a:r>
              <a:rPr lang="en-US" altLang="ja-JP" sz="1200" dirty="0" smtClean="0"/>
              <a:t> be Service-out.</a:t>
            </a:r>
          </a:p>
          <a:p>
            <a:endParaRPr lang="en-US" altLang="ja-JP" sz="1200" dirty="0" smtClean="0"/>
          </a:p>
          <a:p>
            <a:r>
              <a:rPr lang="en-US" altLang="ja-JP" sz="1200" dirty="0"/>
              <a:t>Phone that has </a:t>
            </a:r>
            <a:r>
              <a:rPr lang="en-US" altLang="ja-JP" sz="1200" dirty="0" smtClean="0"/>
              <a:t>Key module </a:t>
            </a:r>
            <a:r>
              <a:rPr lang="en-US" altLang="ja-JP" sz="1200" dirty="0"/>
              <a:t>(</a:t>
            </a:r>
            <a:r>
              <a:rPr lang="en-US" altLang="ja-JP" sz="1200" dirty="0" smtClean="0"/>
              <a:t>KX-NT303/305/505) </a:t>
            </a:r>
            <a:r>
              <a:rPr lang="en-US" altLang="ja-JP" sz="1200" dirty="0"/>
              <a:t>attached </a:t>
            </a:r>
            <a:r>
              <a:rPr lang="en-US" altLang="ja-JP" sz="1200" dirty="0" smtClean="0">
                <a:solidFill>
                  <a:srgbClr val="0000FF"/>
                </a:solidFill>
              </a:rPr>
              <a:t>can</a:t>
            </a:r>
            <a:r>
              <a:rPr lang="en-US" altLang="ja-JP" sz="1200" dirty="0" smtClean="0"/>
              <a:t> </a:t>
            </a:r>
            <a:r>
              <a:rPr lang="en-US" altLang="ja-JP" sz="1200" dirty="0"/>
              <a:t>be Service-out.</a:t>
            </a:r>
          </a:p>
          <a:p>
            <a:r>
              <a:rPr lang="en-US" altLang="ja-JP" sz="1200" dirty="0" smtClean="0"/>
              <a:t> </a:t>
            </a:r>
            <a:endParaRPr lang="ja-JP" altLang="ja-JP" sz="1200" dirty="0"/>
          </a:p>
        </p:txBody>
      </p:sp>
      <p:sp>
        <p:nvSpPr>
          <p:cNvPr id="6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>
                <a:solidFill>
                  <a:schemeClr val="bg1"/>
                </a:solidFill>
                <a:latin typeface="Arial" pitchFamily="34" charset="0"/>
              </a:rPr>
              <a:t>2</a:t>
            </a: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. How it work?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721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899592" y="859817"/>
            <a:ext cx="22092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Smart Desk -Condition-</a:t>
            </a:r>
            <a:endParaRPr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971600" y="1131590"/>
            <a:ext cx="6048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While service-out status, most of </a:t>
            </a:r>
            <a:r>
              <a:rPr lang="en-US" altLang="ja-JP" sz="1200" dirty="0"/>
              <a:t>service </a:t>
            </a:r>
            <a:r>
              <a:rPr lang="en-US" altLang="ja-JP" sz="1200" dirty="0" smtClean="0"/>
              <a:t>are </a:t>
            </a:r>
            <a:r>
              <a:rPr lang="en-US" altLang="ja-JP" sz="1200" dirty="0"/>
              <a:t>limited and only service-in operation and emergency call are </a:t>
            </a:r>
            <a:r>
              <a:rPr lang="en-US" altLang="ja-JP" sz="1200" dirty="0" smtClean="0"/>
              <a:t>available.</a:t>
            </a:r>
          </a:p>
          <a:p>
            <a:endParaRPr lang="en-US" altLang="ja-JP" sz="1200" dirty="0" smtClean="0"/>
          </a:p>
          <a:p>
            <a:endParaRPr lang="en-US" altLang="ja-JP" sz="1200" dirty="0"/>
          </a:p>
          <a:p>
            <a:r>
              <a:rPr lang="en-US" altLang="ja-JP" sz="1200" dirty="0" smtClean="0"/>
              <a:t>User</a:t>
            </a:r>
            <a:r>
              <a:rPr lang="en-US" altLang="ja-JP" sz="1200" dirty="0"/>
              <a:t>, who has already service-in device, can service-in from other device which is in service-out. The original service-in device is into service-out automatically.</a:t>
            </a:r>
            <a:endParaRPr lang="ja-JP" altLang="ja-JP" sz="1200" dirty="0"/>
          </a:p>
        </p:txBody>
      </p:sp>
      <p:pic>
        <p:nvPicPr>
          <p:cNvPr id="21506" name="図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04" y="2283718"/>
            <a:ext cx="3027204" cy="1075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>
                <a:solidFill>
                  <a:schemeClr val="bg1"/>
                </a:solidFill>
                <a:latin typeface="Arial" pitchFamily="34" charset="0"/>
              </a:rPr>
              <a:t>2</a:t>
            </a: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. How it work?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051012" y="3514241"/>
            <a:ext cx="66173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ja-JP" altLang="ja-JP" sz="1200" dirty="0"/>
              <a:t>The login / logout of ICD group can be performed in conjunction with service- in / service- out. This is system option.</a:t>
            </a:r>
          </a:p>
        </p:txBody>
      </p:sp>
    </p:spTree>
    <p:extLst>
      <p:ext uri="{BB962C8B-B14F-4D97-AF65-F5344CB8AC3E}">
        <p14:creationId xmlns:p14="http://schemas.microsoft.com/office/powerpoint/2010/main" val="425582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899592" y="859817"/>
            <a:ext cx="22092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Smart Desk -Condition-</a:t>
            </a:r>
            <a:endParaRPr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971600" y="1131590"/>
            <a:ext cx="6048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Service-out operation is initiated at main device then all device(s) tied with the main device is(are) became Service-out status.</a:t>
            </a:r>
          </a:p>
          <a:p>
            <a:endParaRPr lang="en-US" altLang="ja-JP" sz="1200" dirty="0" smtClean="0"/>
          </a:p>
          <a:p>
            <a:r>
              <a:rPr lang="en-US" altLang="ja-JP" sz="1200" dirty="0" smtClean="0"/>
              <a:t>However “tied” information will be kept unless some other user initiate Service-in at such device.</a:t>
            </a:r>
          </a:p>
          <a:p>
            <a:r>
              <a:rPr lang="en-US" altLang="ja-JP" sz="1200" dirty="0" smtClean="0"/>
              <a:t>This means, such kept information will be validate when initiate Service-in. </a:t>
            </a:r>
            <a:endParaRPr lang="ja-JP" altLang="ja-JP" sz="1200" dirty="0"/>
          </a:p>
        </p:txBody>
      </p:sp>
      <p:sp>
        <p:nvSpPr>
          <p:cNvPr id="5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>
                <a:solidFill>
                  <a:schemeClr val="bg1"/>
                </a:solidFill>
                <a:latin typeface="Arial" pitchFamily="34" charset="0"/>
              </a:rPr>
              <a:t>2</a:t>
            </a: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. How it work?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63738"/>
            <a:ext cx="4248472" cy="122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角丸四角形 6"/>
          <p:cNvSpPr/>
          <p:nvPr/>
        </p:nvSpPr>
        <p:spPr bwMode="auto">
          <a:xfrm>
            <a:off x="2699792" y="3145323"/>
            <a:ext cx="455037" cy="614559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8" name="角丸四角形吹き出し 7"/>
          <p:cNvSpPr/>
          <p:nvPr/>
        </p:nvSpPr>
        <p:spPr bwMode="auto">
          <a:xfrm>
            <a:off x="3383868" y="3939902"/>
            <a:ext cx="3708412" cy="343881"/>
          </a:xfrm>
          <a:prstGeom prst="wedgeRoundRectCallout">
            <a:avLst>
              <a:gd name="adj1" fmla="val -59845"/>
              <a:gd name="adj2" fmla="val -120691"/>
              <a:gd name="adj3" fmla="val 16667"/>
            </a:avLst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ＭＳ Ｐゴシック" pitchFamily="50" charset="-128"/>
              </a:rPr>
              <a:t>Same devices</a:t>
            </a:r>
            <a:r>
              <a:rPr lang="ja-JP" altLang="en-US" sz="1200" dirty="0">
                <a:latin typeface="ＭＳ Ｐゴシック" pitchFamily="50" charset="-128"/>
              </a:rPr>
              <a:t> </a:t>
            </a:r>
            <a:r>
              <a:rPr lang="en-US" altLang="ja-JP" sz="1200" dirty="0" smtClean="0">
                <a:latin typeface="ＭＳ Ｐゴシック" pitchFamily="50" charset="-128"/>
              </a:rPr>
              <a:t>become Service-in state as before.</a:t>
            </a:r>
            <a:endParaRPr kumimoji="1" lang="en-US" altLang="ja-JP" sz="1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1131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>
                <a:solidFill>
                  <a:schemeClr val="bg1"/>
                </a:solidFill>
                <a:latin typeface="Arial" pitchFamily="34" charset="0"/>
              </a:rPr>
              <a:t>2</a:t>
            </a: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. How it work?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899592" y="859817"/>
            <a:ext cx="22092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Smart Desk -Condition-</a:t>
            </a:r>
            <a:endParaRPr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971600" y="1131590"/>
            <a:ext cx="604867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1"/>
            <a:r>
              <a:rPr lang="en-US" altLang="ja-JP" sz="1200" dirty="0" smtClean="0"/>
              <a:t>-XDP Connection</a:t>
            </a:r>
          </a:p>
          <a:p>
            <a:pPr lvl="0" latinLnBrk="1"/>
            <a:r>
              <a:rPr lang="en-US" altLang="ja-JP" sz="1200" dirty="0"/>
              <a:t> </a:t>
            </a:r>
            <a:r>
              <a:rPr lang="en-US" altLang="ja-JP" sz="1200" dirty="0" smtClean="0"/>
              <a:t> Telephone which is connected by XDP to DPT connect with DHLC has XDP </a:t>
            </a:r>
          </a:p>
          <a:p>
            <a:pPr lvl="0" latinLnBrk="1"/>
            <a:r>
              <a:rPr lang="en-US" altLang="ja-JP" sz="1200" dirty="0"/>
              <a:t> </a:t>
            </a:r>
            <a:r>
              <a:rPr lang="en-US" altLang="ja-JP" sz="1200" dirty="0" smtClean="0"/>
              <a:t> connection will not move together with Smart Desk operation. Thus both </a:t>
            </a:r>
          </a:p>
          <a:p>
            <a:pPr lvl="0" latinLnBrk="1"/>
            <a:r>
              <a:rPr lang="en-US" altLang="ja-JP" sz="1200" dirty="0"/>
              <a:t> </a:t>
            </a:r>
            <a:r>
              <a:rPr lang="en-US" altLang="ja-JP" sz="1200" dirty="0" smtClean="0"/>
              <a:t> telephone work independently.</a:t>
            </a:r>
            <a:r>
              <a:rPr lang="en-US" altLang="ja-JP" sz="1200" dirty="0"/>
              <a:t> </a:t>
            </a:r>
            <a:endParaRPr lang="ja-JP" altLang="ja-JP" sz="1200" dirty="0"/>
          </a:p>
          <a:p>
            <a:pPr latinLnBrk="1"/>
            <a:r>
              <a:rPr lang="en-US" altLang="ja-JP" sz="1200" dirty="0"/>
              <a:t> </a:t>
            </a:r>
            <a:endParaRPr lang="ja-JP" altLang="ja-JP" sz="1200" dirty="0"/>
          </a:p>
          <a:p>
            <a:pPr lvl="0" latinLnBrk="1"/>
            <a:r>
              <a:rPr lang="en-US" altLang="ja-JP" sz="1200" dirty="0" smtClean="0"/>
              <a:t>-Mobile device and Mailbox</a:t>
            </a:r>
          </a:p>
          <a:p>
            <a:pPr lvl="0" latinLnBrk="1"/>
            <a:r>
              <a:rPr lang="en-US" altLang="ja-JP" sz="1200" dirty="0"/>
              <a:t> </a:t>
            </a:r>
            <a:r>
              <a:rPr lang="en-US" altLang="ja-JP" sz="1200" dirty="0" smtClean="0"/>
              <a:t> Tied setting to main device will not be deleted by Smart Desk operation.</a:t>
            </a:r>
          </a:p>
          <a:p>
            <a:pPr lvl="0" latinLnBrk="1"/>
            <a:r>
              <a:rPr lang="en-US" altLang="ja-JP" sz="1200" dirty="0" smtClean="0"/>
              <a:t> </a:t>
            </a:r>
            <a:r>
              <a:rPr lang="en-US" altLang="ja-JP" sz="1200" dirty="0"/>
              <a:t> </a:t>
            </a:r>
            <a:endParaRPr lang="ja-JP" altLang="ja-JP" sz="1200" dirty="0"/>
          </a:p>
          <a:p>
            <a:pPr lvl="0" latinLnBrk="1"/>
            <a:r>
              <a:rPr lang="en-US" altLang="ja-JP" sz="1200" dirty="0" smtClean="0"/>
              <a:t>-Simplified </a:t>
            </a:r>
            <a:r>
              <a:rPr lang="en-US" altLang="ja-JP" sz="1200" dirty="0"/>
              <a:t>Isolated </a:t>
            </a:r>
            <a:r>
              <a:rPr lang="en-US" altLang="ja-JP" sz="1200" dirty="0" smtClean="0"/>
              <a:t>Mode</a:t>
            </a:r>
          </a:p>
          <a:p>
            <a:pPr lvl="0" latinLnBrk="1"/>
            <a:r>
              <a:rPr lang="en-US" altLang="ja-JP" sz="1200" dirty="0"/>
              <a:t> </a:t>
            </a:r>
            <a:r>
              <a:rPr lang="en-US" altLang="ja-JP" sz="1200" dirty="0" smtClean="0"/>
              <a:t> Smart Desk feature can’t be operated during this mode.</a:t>
            </a:r>
            <a:endParaRPr lang="ja-JP" altLang="ja-JP" sz="1200" dirty="0"/>
          </a:p>
          <a:p>
            <a:pPr latinLnBrk="0"/>
            <a:r>
              <a:rPr lang="en-US" altLang="ja-JP" sz="1200" dirty="0" smtClean="0"/>
              <a:t>   All device belong to </a:t>
            </a:r>
            <a:r>
              <a:rPr lang="en-US" altLang="ja-JP" sz="1200" dirty="0" err="1" smtClean="0"/>
              <a:t>ExpGW</a:t>
            </a:r>
            <a:r>
              <a:rPr lang="en-US" altLang="ja-JP" sz="1200" dirty="0" smtClean="0"/>
              <a:t> work as normal Extension.</a:t>
            </a:r>
          </a:p>
          <a:p>
            <a:pPr latinLnBrk="0"/>
            <a:endParaRPr lang="en-US" altLang="ja-JP" sz="1200" dirty="0"/>
          </a:p>
          <a:p>
            <a:pPr latinLnBrk="0"/>
            <a:r>
              <a:rPr lang="en-US" altLang="ja-JP" sz="1200" dirty="0" smtClean="0"/>
              <a:t>-Smart Desk operation through DISA</a:t>
            </a:r>
          </a:p>
          <a:p>
            <a:pPr latinLnBrk="0"/>
            <a:r>
              <a:rPr lang="en-US" altLang="ja-JP" sz="1200" dirty="0"/>
              <a:t> </a:t>
            </a:r>
            <a:r>
              <a:rPr lang="en-US" altLang="ja-JP" sz="1200" dirty="0" smtClean="0"/>
              <a:t> Not available</a:t>
            </a:r>
          </a:p>
          <a:p>
            <a:pPr latinLnBrk="0"/>
            <a:endParaRPr lang="en-US" altLang="ja-JP" sz="1200" dirty="0"/>
          </a:p>
          <a:p>
            <a:pPr latinLnBrk="0"/>
            <a:r>
              <a:rPr lang="en-US" altLang="ja-JP" sz="1200" dirty="0" smtClean="0"/>
              <a:t>-Smart Desk operation by CTI application </a:t>
            </a:r>
          </a:p>
          <a:p>
            <a:pPr latinLnBrk="0"/>
            <a:r>
              <a:rPr lang="en-US" altLang="ja-JP" sz="1200" dirty="0"/>
              <a:t> Not </a:t>
            </a:r>
            <a:r>
              <a:rPr lang="en-US" altLang="ja-JP" sz="1200" dirty="0" smtClean="0"/>
              <a:t>available</a:t>
            </a:r>
            <a:endParaRPr lang="ja-JP" altLang="ja-JP" sz="1200" dirty="0"/>
          </a:p>
        </p:txBody>
      </p:sp>
    </p:spTree>
    <p:extLst>
      <p:ext uri="{BB962C8B-B14F-4D97-AF65-F5344CB8AC3E}">
        <p14:creationId xmlns:p14="http://schemas.microsoft.com/office/powerpoint/2010/main" val="1576001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>
                <a:solidFill>
                  <a:schemeClr val="bg1"/>
                </a:solidFill>
                <a:latin typeface="Arial" pitchFamily="34" charset="0"/>
              </a:rPr>
              <a:t>2</a:t>
            </a: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. How it work?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899592" y="859817"/>
            <a:ext cx="22092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Smart Desk -Condition-</a:t>
            </a:r>
            <a:endParaRPr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971600" y="1131590"/>
            <a:ext cx="72008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1"/>
            <a:r>
              <a:rPr lang="en-US" altLang="ja-JP" sz="1200" dirty="0"/>
              <a:t>-During all device tied to single user at “Service-Out” state,</a:t>
            </a:r>
          </a:p>
          <a:p>
            <a:pPr lvl="0" latinLnBrk="1"/>
            <a:endParaRPr lang="en-US" altLang="ja-JP" sz="1200" dirty="0"/>
          </a:p>
          <a:p>
            <a:pPr lvl="0" latinLnBrk="1"/>
            <a:r>
              <a:rPr lang="en-US" altLang="ja-JP" sz="1200" dirty="0"/>
              <a:t>  The call for this user will be treated by either IRNA or FWD ALL depending on </a:t>
            </a:r>
          </a:p>
          <a:p>
            <a:pPr lvl="0" latinLnBrk="1"/>
            <a:r>
              <a:rPr lang="en-US" altLang="ja-JP" sz="1200" dirty="0"/>
              <a:t>   programming.</a:t>
            </a:r>
          </a:p>
          <a:p>
            <a:pPr lvl="0" latinLnBrk="1"/>
            <a:endParaRPr lang="en-US" altLang="ja-JP" sz="1200" dirty="0"/>
          </a:p>
          <a:p>
            <a:pPr lvl="0" latinLnBrk="1"/>
            <a:r>
              <a:rPr lang="en-US" altLang="ja-JP" sz="1200" dirty="0"/>
              <a:t>  FWD ALL : Activate this call treatment by System Option  </a:t>
            </a:r>
          </a:p>
          <a:p>
            <a:pPr lvl="0" latinLnBrk="1"/>
            <a:endParaRPr lang="en-US" altLang="ja-JP" sz="1200" dirty="0"/>
          </a:p>
          <a:p>
            <a:pPr lvl="0" latinLnBrk="1"/>
            <a:r>
              <a:rPr lang="en-US" altLang="ja-JP" sz="1200" dirty="0"/>
              <a:t>  1)FWD ALL</a:t>
            </a:r>
            <a:r>
              <a:rPr lang="ja-JP" altLang="en-US" sz="1200" dirty="0"/>
              <a:t>：</a:t>
            </a:r>
            <a:r>
              <a:rPr lang="en-US" altLang="ja-JP" sz="1200" dirty="0"/>
              <a:t>Enable/The call for all device Service-Out state user will be</a:t>
            </a:r>
          </a:p>
          <a:p>
            <a:pPr lvl="0" latinLnBrk="1"/>
            <a:r>
              <a:rPr lang="en-US" altLang="ja-JP" sz="1200" dirty="0"/>
              <a:t>     (Same behavior In case no FWD destination setting at User</a:t>
            </a:r>
            <a:r>
              <a:rPr lang="en-US" altLang="ja-JP" sz="1200" dirty="0" smtClean="0"/>
              <a:t>)</a:t>
            </a:r>
          </a:p>
          <a:p>
            <a:pPr lvl="0" latinLnBrk="1"/>
            <a:endParaRPr lang="en-US" altLang="ja-JP" sz="1200" dirty="0"/>
          </a:p>
          <a:p>
            <a:pPr lvl="0" latinLnBrk="1"/>
            <a:r>
              <a:rPr lang="en-US" altLang="ja-JP" sz="1200" dirty="0" smtClean="0"/>
              <a:t>      </a:t>
            </a:r>
            <a:r>
              <a:rPr lang="en-US" altLang="ja-JP" sz="1200" dirty="0"/>
              <a:t>Call =&gt; User X(all devices service out) =&gt; call divert to FWD destination =&gt;IRNA destination</a:t>
            </a:r>
          </a:p>
          <a:p>
            <a:pPr lvl="0" latinLnBrk="1"/>
            <a:endParaRPr lang="en-US" altLang="ja-JP" sz="1200" dirty="0"/>
          </a:p>
          <a:p>
            <a:pPr lvl="0" latinLnBrk="1"/>
            <a:r>
              <a:rPr lang="en-US" altLang="ja-JP" sz="1200" dirty="0"/>
              <a:t>  2) FWD ALL :Disable/The call for all device Service-Out state </a:t>
            </a:r>
            <a:r>
              <a:rPr lang="en-US" altLang="ja-JP" sz="1200" dirty="0" smtClean="0"/>
              <a:t>user will </a:t>
            </a:r>
            <a:r>
              <a:rPr lang="en-US" altLang="ja-JP" sz="1200" dirty="0"/>
              <a:t>be</a:t>
            </a:r>
          </a:p>
          <a:p>
            <a:pPr lvl="0" latinLnBrk="1"/>
            <a:endParaRPr lang="en-US" altLang="ja-JP" sz="1200" dirty="0"/>
          </a:p>
          <a:p>
            <a:pPr lvl="0" latinLnBrk="1"/>
            <a:r>
              <a:rPr lang="en-US" altLang="ja-JP" sz="1200" dirty="0"/>
              <a:t>  </a:t>
            </a:r>
            <a:r>
              <a:rPr lang="en-US" altLang="ja-JP" sz="1200" dirty="0" smtClean="0"/>
              <a:t>    Call </a:t>
            </a:r>
            <a:r>
              <a:rPr lang="en-US" altLang="ja-JP" sz="1200" dirty="0"/>
              <a:t>=&gt; User X(all devices service out) =&gt;IRNA destination</a:t>
            </a:r>
          </a:p>
          <a:p>
            <a:pPr lvl="0" latinLnBrk="1"/>
            <a:endParaRPr lang="en-US" altLang="ja-JP" sz="1200" dirty="0" smtClean="0"/>
          </a:p>
          <a:p>
            <a:pPr lvl="0" latinLnBrk="1"/>
            <a:r>
              <a:rPr lang="en-US" altLang="ja-JP" sz="1200" dirty="0" smtClean="0"/>
              <a:t> </a:t>
            </a:r>
            <a:endParaRPr lang="en-US" altLang="ja-JP" sz="1200" dirty="0"/>
          </a:p>
        </p:txBody>
      </p:sp>
    </p:spTree>
    <p:extLst>
      <p:ext uri="{BB962C8B-B14F-4D97-AF65-F5344CB8AC3E}">
        <p14:creationId xmlns:p14="http://schemas.microsoft.com/office/powerpoint/2010/main" val="1798301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122485" y="1801301"/>
            <a:ext cx="6866792" cy="1200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1057" tIns="30526" rIns="30526" bIns="30526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0" hangingPunct="0">
              <a:buFontTx/>
              <a:buNone/>
            </a:pPr>
            <a:r>
              <a:rPr lang="en-US" altLang="ja-JP" sz="3700" dirty="0">
                <a:solidFill>
                  <a:srgbClr val="FFFFFF"/>
                </a:solidFill>
              </a:rPr>
              <a:t>Chapter 3</a:t>
            </a:r>
            <a:br>
              <a:rPr lang="en-US" altLang="ja-JP" sz="3700" dirty="0">
                <a:solidFill>
                  <a:srgbClr val="FFFFFF"/>
                </a:solidFill>
              </a:rPr>
            </a:br>
            <a:r>
              <a:rPr lang="en-US" altLang="ja-JP" sz="3700" dirty="0" smtClean="0">
                <a:solidFill>
                  <a:srgbClr val="FFFFFF"/>
                </a:solidFill>
              </a:rPr>
              <a:t>How to program?</a:t>
            </a:r>
            <a:endParaRPr lang="en-US" altLang="ja-JP" sz="3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95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763" y="1419622"/>
            <a:ext cx="5727659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角丸四角形 2"/>
          <p:cNvSpPr/>
          <p:nvPr/>
        </p:nvSpPr>
        <p:spPr bwMode="auto">
          <a:xfrm>
            <a:off x="863588" y="843558"/>
            <a:ext cx="2700300" cy="288032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Need EXT number setting for each user who want to use </a:t>
            </a: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Service-in/out with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Sub or PS. In bellow case Sub Device can use </a:t>
            </a:r>
            <a:r>
              <a:rPr lang="en-US" altLang="ja-JP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ServieIn</a:t>
            </a:r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/Out but not Service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 by PS thus no PS EXT Number 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 assigned.</a:t>
            </a:r>
            <a:endParaRPr kumimoji="1" lang="en-US" altLang="ja-JP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3. How to program?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7237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5156023\Desktop\SnapCrab_NoName_2015-8-17_20-37-18_No-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1239602"/>
            <a:ext cx="6207551" cy="319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直線矢印コネクタ 3"/>
          <p:cNvCxnSpPr/>
          <p:nvPr/>
        </p:nvCxnSpPr>
        <p:spPr bwMode="auto">
          <a:xfrm flipH="1">
            <a:off x="4896036" y="3183818"/>
            <a:ext cx="648072" cy="348042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2" name="角丸四角形 1"/>
          <p:cNvSpPr/>
          <p:nvPr/>
        </p:nvSpPr>
        <p:spPr bwMode="auto">
          <a:xfrm>
            <a:off x="1979712" y="3543858"/>
            <a:ext cx="3816424" cy="648072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5" name="角丸四角形 4"/>
          <p:cNvSpPr/>
          <p:nvPr/>
        </p:nvSpPr>
        <p:spPr bwMode="auto">
          <a:xfrm>
            <a:off x="5148064" y="1995686"/>
            <a:ext cx="2880000" cy="1116124"/>
          </a:xfrm>
          <a:prstGeom prst="roundRect">
            <a:avLst>
              <a:gd name="adj" fmla="val 11904"/>
            </a:avLst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Main device Service-in : *722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- Sub devise Service-in   : *723</a:t>
            </a:r>
          </a:p>
          <a:p>
            <a:r>
              <a:rPr kumimoji="1" lang="en-US" altLang="ja-JP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PS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Service-in 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: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724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- Service-out                   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: *</a:t>
            </a: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725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角丸四角形 6"/>
          <p:cNvSpPr/>
          <p:nvPr/>
        </p:nvSpPr>
        <p:spPr bwMode="auto">
          <a:xfrm>
            <a:off x="863588" y="735546"/>
            <a:ext cx="2700300" cy="288032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Phone Number for Device Service-in/out</a:t>
            </a:r>
          </a:p>
        </p:txBody>
      </p:sp>
      <p:sp>
        <p:nvSpPr>
          <p:cNvPr id="8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3. How to program?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4225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5156023\Desktop\SnapCrab_NoName_2015-9-18_21-9-13_No-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88" y="1385719"/>
            <a:ext cx="6941691" cy="284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角丸四角形 1"/>
          <p:cNvSpPr/>
          <p:nvPr/>
        </p:nvSpPr>
        <p:spPr bwMode="auto">
          <a:xfrm>
            <a:off x="6565868" y="1635646"/>
            <a:ext cx="715101" cy="252028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5" name="角丸四角形 4"/>
          <p:cNvSpPr/>
          <p:nvPr/>
        </p:nvSpPr>
        <p:spPr bwMode="auto">
          <a:xfrm>
            <a:off x="7128284" y="1131590"/>
            <a:ext cx="1224136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Smart Desk</a:t>
            </a:r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角丸四角形 6"/>
          <p:cNvSpPr/>
          <p:nvPr/>
        </p:nvSpPr>
        <p:spPr bwMode="auto">
          <a:xfrm>
            <a:off x="827584" y="807554"/>
            <a:ext cx="2700300" cy="288032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COS</a:t>
            </a:r>
            <a:r>
              <a:rPr kumimoji="1" lang="en-US" altLang="ja-JP" sz="16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setting </a:t>
            </a: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 Smart Desk</a:t>
            </a:r>
          </a:p>
        </p:txBody>
      </p:sp>
      <p:cxnSp>
        <p:nvCxnSpPr>
          <p:cNvPr id="10" name="直線矢印コネクタ 9"/>
          <p:cNvCxnSpPr/>
          <p:nvPr/>
        </p:nvCxnSpPr>
        <p:spPr bwMode="auto">
          <a:xfrm flipH="1">
            <a:off x="6840252" y="1491630"/>
            <a:ext cx="257006" cy="9001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15" name="角丸四角形 14"/>
          <p:cNvSpPr/>
          <p:nvPr/>
        </p:nvSpPr>
        <p:spPr bwMode="auto">
          <a:xfrm>
            <a:off x="4716016" y="3111930"/>
            <a:ext cx="3636404" cy="1080000"/>
          </a:xfrm>
          <a:prstGeom prst="roundRect">
            <a:avLst>
              <a:gd name="adj" fmla="val 12292"/>
            </a:avLst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Password Authorisation for Service-out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Smart Desk Availability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Smart Desk Availability for Sub Device/PS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ICD Group Log-in/out when Service-in/out</a:t>
            </a:r>
            <a:endParaRPr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角丸四角形 15"/>
          <p:cNvSpPr/>
          <p:nvPr/>
        </p:nvSpPr>
        <p:spPr bwMode="auto">
          <a:xfrm>
            <a:off x="3311860" y="1959682"/>
            <a:ext cx="4284476" cy="324036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cxnSp>
        <p:nvCxnSpPr>
          <p:cNvPr id="18" name="直線矢印コネクタ 17"/>
          <p:cNvCxnSpPr/>
          <p:nvPr/>
        </p:nvCxnSpPr>
        <p:spPr bwMode="auto">
          <a:xfrm flipH="1" flipV="1">
            <a:off x="5724128" y="2283718"/>
            <a:ext cx="1260140" cy="792088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/>
          </a:ln>
          <a:effectLst/>
        </p:spPr>
      </p:cxnSp>
      <p:sp>
        <p:nvSpPr>
          <p:cNvPr id="11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3. How to program?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 bwMode="auto">
          <a:xfrm>
            <a:off x="4391980" y="2395667"/>
            <a:ext cx="1062118" cy="162018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3" name="角丸四角形 12"/>
          <p:cNvSpPr/>
          <p:nvPr/>
        </p:nvSpPr>
        <p:spPr bwMode="auto">
          <a:xfrm>
            <a:off x="2303748" y="3111810"/>
            <a:ext cx="2160240" cy="448470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When you use this feature</a:t>
            </a:r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must be  </a:t>
            </a:r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“enable”</a:t>
            </a:r>
            <a:endParaRPr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線矢印コネクタ 13"/>
          <p:cNvCxnSpPr/>
          <p:nvPr/>
        </p:nvCxnSpPr>
        <p:spPr bwMode="auto">
          <a:xfrm flipV="1">
            <a:off x="3995936" y="2544039"/>
            <a:ext cx="360040" cy="531769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/>
          </a:ln>
          <a:effectLst/>
        </p:spPr>
      </p:cxnSp>
    </p:spTree>
    <p:extLst>
      <p:ext uri="{BB962C8B-B14F-4D97-AF65-F5344CB8AC3E}">
        <p14:creationId xmlns:p14="http://schemas.microsoft.com/office/powerpoint/2010/main" val="3255598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971600" y="1095586"/>
            <a:ext cx="75248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-Password </a:t>
            </a:r>
            <a:r>
              <a:rPr lang="en-US" altLang="ja-JP" sz="1200" dirty="0" err="1"/>
              <a:t>Authorisation</a:t>
            </a:r>
            <a:r>
              <a:rPr lang="en-US" altLang="ja-JP" sz="1200" dirty="0"/>
              <a:t> </a:t>
            </a:r>
            <a:r>
              <a:rPr lang="en-US" altLang="ja-JP" sz="1200" dirty="0" smtClean="0"/>
              <a:t>for Service-out : Specifies </a:t>
            </a:r>
            <a:r>
              <a:rPr lang="en-US" altLang="ja-JP" sz="1200" dirty="0"/>
              <a:t>whether to enable </a:t>
            </a:r>
            <a:r>
              <a:rPr lang="en-US" altLang="ja-JP" sz="1200" dirty="0" smtClean="0"/>
              <a:t>Password </a:t>
            </a:r>
          </a:p>
          <a:p>
            <a:r>
              <a:rPr lang="en-US" altLang="ja-JP" sz="1200" dirty="0"/>
              <a:t> </a:t>
            </a:r>
            <a:r>
              <a:rPr lang="en-US" altLang="ja-JP" sz="1200" dirty="0" smtClean="0"/>
              <a:t>                                                                       </a:t>
            </a:r>
            <a:r>
              <a:rPr lang="en-US" altLang="ja-JP" sz="1200" dirty="0" err="1" smtClean="0"/>
              <a:t>Authorisation</a:t>
            </a:r>
            <a:r>
              <a:rPr lang="en-US" altLang="ja-JP" sz="1200" dirty="0" smtClean="0"/>
              <a:t> </a:t>
            </a:r>
            <a:r>
              <a:rPr lang="en-US" altLang="ja-JP" sz="1200" dirty="0"/>
              <a:t>for Service-out.</a:t>
            </a:r>
          </a:p>
          <a:p>
            <a:r>
              <a:rPr lang="en-US" altLang="ja-JP" sz="1200" dirty="0" smtClean="0"/>
              <a:t>Enable/Disable</a:t>
            </a:r>
          </a:p>
          <a:p>
            <a:endParaRPr lang="en-US" altLang="ja-JP" sz="1200" dirty="0"/>
          </a:p>
          <a:p>
            <a:r>
              <a:rPr lang="en-US" altLang="ja-JP" sz="1200" dirty="0" smtClean="0"/>
              <a:t>-Smart Desk </a:t>
            </a:r>
            <a:r>
              <a:rPr lang="en-US" altLang="ja-JP" sz="1200" dirty="0"/>
              <a:t>Availability Specifies whether to enable Hot </a:t>
            </a:r>
            <a:r>
              <a:rPr lang="en-US" altLang="ja-JP" sz="1200" dirty="0" smtClean="0"/>
              <a:t>Desking Availability</a:t>
            </a:r>
            <a:r>
              <a:rPr lang="en-US" altLang="ja-JP" sz="1200" dirty="0"/>
              <a:t>.</a:t>
            </a:r>
          </a:p>
          <a:p>
            <a:endParaRPr lang="en-US" altLang="ja-JP" sz="1200" dirty="0" smtClean="0"/>
          </a:p>
          <a:p>
            <a:r>
              <a:rPr lang="en-US" altLang="ja-JP" sz="1200" dirty="0" smtClean="0"/>
              <a:t>Enable/Disable</a:t>
            </a:r>
          </a:p>
          <a:p>
            <a:endParaRPr lang="en-US" altLang="ja-JP" sz="1200" dirty="0"/>
          </a:p>
          <a:p>
            <a:r>
              <a:rPr lang="en-US" altLang="ja-JP" sz="1200" dirty="0" smtClean="0"/>
              <a:t>-Smart Desk </a:t>
            </a:r>
            <a:r>
              <a:rPr lang="en-US" altLang="ja-JP" sz="1200" dirty="0"/>
              <a:t>Availability </a:t>
            </a:r>
            <a:r>
              <a:rPr lang="en-US" altLang="ja-JP" sz="1200" dirty="0" smtClean="0"/>
              <a:t>for Sub Device/PS : Specifies </a:t>
            </a:r>
            <a:r>
              <a:rPr lang="en-US" altLang="ja-JP" sz="1200" dirty="0"/>
              <a:t>whether to enable Hot </a:t>
            </a:r>
            <a:r>
              <a:rPr lang="en-US" altLang="ja-JP" sz="1200" dirty="0" smtClean="0"/>
              <a:t>Desking </a:t>
            </a:r>
          </a:p>
          <a:p>
            <a:r>
              <a:rPr lang="en-US" altLang="ja-JP" sz="1200" dirty="0"/>
              <a:t> </a:t>
            </a:r>
            <a:r>
              <a:rPr lang="en-US" altLang="ja-JP" sz="1200" dirty="0" smtClean="0"/>
              <a:t>                                                                            Availability </a:t>
            </a:r>
            <a:r>
              <a:rPr lang="en-US" altLang="ja-JP" sz="1200" dirty="0"/>
              <a:t>for sub devices and PSs.</a:t>
            </a:r>
          </a:p>
          <a:p>
            <a:r>
              <a:rPr lang="en-US" altLang="ja-JP" sz="1200" dirty="0" smtClean="0"/>
              <a:t>Enable/Disable</a:t>
            </a:r>
            <a:endParaRPr lang="en-US" altLang="ja-JP" sz="1200" dirty="0"/>
          </a:p>
          <a:p>
            <a:endParaRPr lang="en-US" altLang="ja-JP" sz="1200" dirty="0" smtClean="0"/>
          </a:p>
          <a:p>
            <a:r>
              <a:rPr lang="en-US" altLang="ja-JP" sz="1200" dirty="0" smtClean="0"/>
              <a:t>ICD </a:t>
            </a:r>
            <a:r>
              <a:rPr lang="en-US" altLang="ja-JP" sz="1200" dirty="0"/>
              <a:t>Group Log-in/out </a:t>
            </a:r>
            <a:r>
              <a:rPr lang="en-US" altLang="ja-JP" sz="1200" dirty="0" smtClean="0"/>
              <a:t>when Service-in/out : Specifies </a:t>
            </a:r>
            <a:r>
              <a:rPr lang="en-US" altLang="ja-JP" sz="1200" dirty="0"/>
              <a:t>whether to enable ICD Group </a:t>
            </a:r>
            <a:r>
              <a:rPr lang="en-US" altLang="ja-JP" sz="1200" dirty="0" smtClean="0"/>
              <a:t>Login/out </a:t>
            </a:r>
            <a:r>
              <a:rPr lang="en-US" altLang="ja-JP" sz="1200" dirty="0"/>
              <a:t>when performing </a:t>
            </a:r>
            <a:r>
              <a:rPr lang="en-US" altLang="ja-JP" sz="1200" dirty="0" smtClean="0"/>
              <a:t>Service-in/Service-out.</a:t>
            </a:r>
          </a:p>
          <a:p>
            <a:endParaRPr lang="en-US" altLang="ja-JP" sz="1200" dirty="0"/>
          </a:p>
          <a:p>
            <a:r>
              <a:rPr lang="en-US" altLang="ja-JP" sz="1200" dirty="0" smtClean="0"/>
              <a:t>Enable/Disable</a:t>
            </a:r>
            <a:endParaRPr lang="en-US" altLang="ja-JP" sz="1200" dirty="0"/>
          </a:p>
        </p:txBody>
      </p:sp>
      <p:sp>
        <p:nvSpPr>
          <p:cNvPr id="3" name="角丸四角形 2"/>
          <p:cNvSpPr/>
          <p:nvPr/>
        </p:nvSpPr>
        <p:spPr bwMode="auto">
          <a:xfrm>
            <a:off x="899592" y="771550"/>
            <a:ext cx="2700300" cy="288032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COS</a:t>
            </a:r>
            <a:r>
              <a:rPr kumimoji="1" lang="en-US" altLang="ja-JP" sz="16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setting </a:t>
            </a: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 Smart Desk</a:t>
            </a:r>
          </a:p>
        </p:txBody>
      </p:sp>
      <p:sp>
        <p:nvSpPr>
          <p:cNvPr id="4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3. How to program?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4377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043608" y="1203123"/>
            <a:ext cx="3492388" cy="122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624" tIns="30312" rIns="30312" bIns="30312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>
              <a:spcBef>
                <a:spcPct val="10000"/>
              </a:spcBef>
              <a:buFontTx/>
              <a:buNone/>
            </a:pPr>
            <a:r>
              <a:rPr lang="en-US" altLang="ja-JP" sz="1400" u="sng" dirty="0" smtClean="0"/>
              <a:t>Chapter1 Overview</a:t>
            </a:r>
            <a:r>
              <a:rPr lang="en-US" altLang="ja-JP" sz="1400" dirty="0" smtClean="0"/>
              <a:t>  </a:t>
            </a:r>
            <a:r>
              <a:rPr lang="ja-JP" altLang="en-US" sz="1400" dirty="0"/>
              <a:t>　</a:t>
            </a:r>
          </a:p>
          <a:p>
            <a:pPr>
              <a:spcBef>
                <a:spcPct val="10000"/>
              </a:spcBef>
              <a:buFontTx/>
              <a:buNone/>
            </a:pPr>
            <a:endParaRPr lang="en-US" altLang="ja-JP" sz="1400" u="sng" dirty="0" smtClean="0"/>
          </a:p>
          <a:p>
            <a:pPr>
              <a:spcBef>
                <a:spcPct val="10000"/>
              </a:spcBef>
              <a:buFontTx/>
              <a:buNone/>
            </a:pPr>
            <a:r>
              <a:rPr lang="en-US" altLang="ja-JP" sz="1400" u="sng" dirty="0" smtClean="0"/>
              <a:t>Chapter2 How it work?</a:t>
            </a:r>
            <a:endParaRPr lang="en-US" altLang="ja-JP" sz="1400" u="sng" dirty="0"/>
          </a:p>
          <a:p>
            <a:pPr>
              <a:spcBef>
                <a:spcPct val="10000"/>
              </a:spcBef>
              <a:buFontTx/>
              <a:buNone/>
            </a:pPr>
            <a:endParaRPr lang="en-US" altLang="ja-JP" sz="1400" u="sng" dirty="0" smtClean="0"/>
          </a:p>
          <a:p>
            <a:pPr>
              <a:spcBef>
                <a:spcPct val="10000"/>
              </a:spcBef>
              <a:buFontTx/>
              <a:buNone/>
            </a:pPr>
            <a:r>
              <a:rPr lang="en-US" altLang="ja-JP" sz="1400" u="sng" dirty="0" smtClean="0"/>
              <a:t>Chapter3 How to program?</a:t>
            </a:r>
            <a:endParaRPr lang="en-US" altLang="ja-JP" sz="1400" u="sng" dirty="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778942" y="52636"/>
            <a:ext cx="3297115" cy="43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624" tIns="30312" rIns="30312" bIns="30312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400" dirty="0">
                <a:solidFill>
                  <a:schemeClr val="bg1"/>
                </a:solidFill>
                <a:sym typeface="ＭＳ Ｐゴシック" pitchFamily="50" charset="-128"/>
              </a:rPr>
              <a:t>Table of Contents</a:t>
            </a:r>
          </a:p>
        </p:txBody>
      </p:sp>
    </p:spTree>
    <p:extLst>
      <p:ext uri="{BB962C8B-B14F-4D97-AF65-F5344CB8AC3E}">
        <p14:creationId xmlns:p14="http://schemas.microsoft.com/office/powerpoint/2010/main" val="2709765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3. How to program?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49" y="1131590"/>
            <a:ext cx="6973219" cy="2915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角丸四角形 3"/>
          <p:cNvSpPr/>
          <p:nvPr/>
        </p:nvSpPr>
        <p:spPr bwMode="auto">
          <a:xfrm>
            <a:off x="899592" y="771550"/>
            <a:ext cx="2700300" cy="288032"/>
          </a:xfrm>
          <a:prstGeom prst="round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COS</a:t>
            </a:r>
            <a:r>
              <a:rPr kumimoji="1" lang="en-US" altLang="ja-JP" sz="16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setting </a:t>
            </a: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 each User</a:t>
            </a:r>
          </a:p>
        </p:txBody>
      </p:sp>
      <p:sp>
        <p:nvSpPr>
          <p:cNvPr id="5" name="角丸四角形 4"/>
          <p:cNvSpPr/>
          <p:nvPr/>
        </p:nvSpPr>
        <p:spPr bwMode="auto">
          <a:xfrm>
            <a:off x="7128284" y="2679762"/>
            <a:ext cx="715101" cy="1224136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2332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1085851"/>
            <a:ext cx="7164796" cy="2411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707178" y="52532"/>
            <a:ext cx="5709138" cy="43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064" tIns="30529" rIns="30529" bIns="30529" anchor="ctr">
            <a:spAutoFit/>
          </a:bodyPr>
          <a:lstStyle/>
          <a:p>
            <a:pPr>
              <a:defRPr/>
            </a:pPr>
            <a:r>
              <a:rPr lang="en-US" altLang="ja-JP" sz="2400" dirty="0" smtClean="0">
                <a:solidFill>
                  <a:srgbClr val="FFFFFF"/>
                </a:solidFill>
                <a:latin typeface="Arial" pitchFamily="34" charset="0"/>
              </a:rPr>
              <a:t>3. How to program?</a:t>
            </a:r>
            <a:r>
              <a:rPr lang="en-US" altLang="ja-JP" sz="2400" dirty="0" smtClean="0">
                <a:solidFill>
                  <a:srgbClr val="FFFFFF"/>
                </a:solidFill>
                <a:latin typeface="Arial,Bold"/>
              </a:rPr>
              <a:t> </a:t>
            </a:r>
            <a:r>
              <a:rPr lang="en-US" altLang="ja-JP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111015" y="3579862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ja-JP" dirty="0" smtClean="0"/>
              <a:t>-FWD all setting applied during all device service out from the user.</a:t>
            </a:r>
          </a:p>
          <a:p>
            <a:pPr latinLnBrk="1"/>
            <a:r>
              <a:rPr lang="en-US" altLang="ja-JP" dirty="0"/>
              <a:t> </a:t>
            </a:r>
            <a:r>
              <a:rPr lang="en-US" altLang="ja-JP" dirty="0" smtClean="0"/>
              <a:t>This setting is system wise. </a:t>
            </a:r>
          </a:p>
        </p:txBody>
      </p:sp>
    </p:spTree>
    <p:extLst>
      <p:ext uri="{BB962C8B-B14F-4D97-AF65-F5344CB8AC3E}">
        <p14:creationId xmlns:p14="http://schemas.microsoft.com/office/powerpoint/2010/main" val="2766164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Text Box 2"/>
          <p:cNvSpPr txBox="1">
            <a:spLocks noChangeArrowheads="1"/>
          </p:cNvSpPr>
          <p:nvPr/>
        </p:nvSpPr>
        <p:spPr bwMode="auto">
          <a:xfrm>
            <a:off x="1965082" y="1960961"/>
            <a:ext cx="4775346" cy="56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altLang="ja-JP" sz="3700" dirty="0">
                <a:solidFill>
                  <a:srgbClr val="FFFFFF"/>
                </a:solidFill>
                <a:latin typeface="Arial" pitchFamily="34" charset="0"/>
              </a:rPr>
              <a:t>Thank you ! The END</a:t>
            </a:r>
          </a:p>
        </p:txBody>
      </p:sp>
    </p:spTree>
    <p:extLst>
      <p:ext uri="{BB962C8B-B14F-4D97-AF65-F5344CB8AC3E}">
        <p14:creationId xmlns:p14="http://schemas.microsoft.com/office/powerpoint/2010/main" val="428802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2"/>
          <p:cNvSpPr txBox="1">
            <a:spLocks noChangeArrowheads="1"/>
          </p:cNvSpPr>
          <p:nvPr/>
        </p:nvSpPr>
        <p:spPr bwMode="auto">
          <a:xfrm>
            <a:off x="388707" y="717550"/>
            <a:ext cx="425469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kumimoji="0" lang="en-US" altLang="ja-JP" sz="1200" dirty="0" smtClean="0"/>
              <a:t>5.6_NSX1000_2000_SmartDesk_Rev1.0_8Jan2016.pptx</a:t>
            </a:r>
          </a:p>
          <a:p>
            <a:pPr eaLnBrk="1" hangingPunct="1"/>
            <a:r>
              <a:rPr kumimoji="0" lang="en-US" altLang="ja-JP" sz="1200" dirty="0" smtClean="0"/>
              <a:t>  </a:t>
            </a:r>
            <a:r>
              <a:rPr kumimoji="0" lang="en-US" altLang="ja-JP" sz="1200" b="1" dirty="0"/>
              <a:t>-</a:t>
            </a:r>
            <a:r>
              <a:rPr kumimoji="0" lang="ja-JP" altLang="en-US" sz="1200" b="1" dirty="0"/>
              <a:t> </a:t>
            </a:r>
            <a:r>
              <a:rPr kumimoji="0" lang="en-US" altLang="ja-JP" sz="1200" dirty="0" smtClean="0"/>
              <a:t>1</a:t>
            </a:r>
            <a:r>
              <a:rPr kumimoji="0" lang="en-US" altLang="ja-JP" sz="1200" baseline="30000" dirty="0" smtClean="0"/>
              <a:t>st</a:t>
            </a:r>
            <a:r>
              <a:rPr kumimoji="0" lang="en-US" altLang="ja-JP" sz="1200" dirty="0" smtClean="0"/>
              <a:t> </a:t>
            </a:r>
            <a:r>
              <a:rPr kumimoji="0" lang="en-US" altLang="ja-JP" sz="1200" dirty="0" smtClean="0"/>
              <a:t>release</a:t>
            </a:r>
          </a:p>
          <a:p>
            <a:pPr eaLnBrk="1" hangingPunct="1"/>
            <a:endParaRPr kumimoji="0" lang="en-US" altLang="ja-JP" sz="1200" dirty="0" smtClean="0"/>
          </a:p>
          <a:p>
            <a:pPr eaLnBrk="1" hangingPunct="1"/>
            <a:r>
              <a:rPr kumimoji="0" lang="en-US" altLang="ja-JP" sz="1200" dirty="0" smtClean="0"/>
              <a:t>5.6_NSX1000_2000_SmartDesk_Rev1.2_17May2016.pptx</a:t>
            </a:r>
            <a:endParaRPr kumimoji="0" lang="en-US" altLang="ja-JP" sz="1200" dirty="0"/>
          </a:p>
          <a:p>
            <a:pPr eaLnBrk="1" hangingPunct="1"/>
            <a:r>
              <a:rPr kumimoji="0" lang="en-US" altLang="ja-JP" sz="1200" dirty="0"/>
              <a:t>  -</a:t>
            </a:r>
            <a:r>
              <a:rPr kumimoji="0" lang="ja-JP" altLang="en-US" sz="1200" dirty="0"/>
              <a:t> </a:t>
            </a:r>
            <a:r>
              <a:rPr kumimoji="0" lang="en-US" altLang="ja-JP" sz="1200" dirty="0" smtClean="0"/>
              <a:t>Add slide 16</a:t>
            </a:r>
            <a:endParaRPr kumimoji="0" lang="en-US" altLang="ja-JP" sz="1200" dirty="0"/>
          </a:p>
          <a:p>
            <a:pPr eaLnBrk="1" hangingPunct="1"/>
            <a:endParaRPr kumimoji="0" lang="en-US" altLang="ja-JP" sz="1200" dirty="0" smtClean="0"/>
          </a:p>
        </p:txBody>
      </p:sp>
      <p:sp>
        <p:nvSpPr>
          <p:cNvPr id="104451" name="Rectangle 37"/>
          <p:cNvSpPr>
            <a:spLocks noChangeArrowheads="1"/>
          </p:cNvSpPr>
          <p:nvPr/>
        </p:nvSpPr>
        <p:spPr bwMode="auto">
          <a:xfrm>
            <a:off x="1692275" y="25400"/>
            <a:ext cx="7451725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 anchor="ctr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l" eaLnBrk="1" hangingPunct="1">
              <a:spcBef>
                <a:spcPct val="0"/>
              </a:spcBef>
              <a:buSzPct val="100000"/>
            </a:pPr>
            <a:r>
              <a:rPr lang="en-US" altLang="ja-JP" sz="2800" b="1">
                <a:solidFill>
                  <a:schemeClr val="bg1"/>
                </a:solidFill>
              </a:rPr>
              <a:t>Modification </a:t>
            </a:r>
          </a:p>
        </p:txBody>
      </p:sp>
    </p:spTree>
    <p:extLst>
      <p:ext uri="{BB962C8B-B14F-4D97-AF65-F5344CB8AC3E}">
        <p14:creationId xmlns:p14="http://schemas.microsoft.com/office/powerpoint/2010/main" val="156193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1532843" y="1811039"/>
            <a:ext cx="6046177" cy="12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687" tIns="30342" rIns="30342" bIns="30342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0" hangingPunct="0">
              <a:buFontTx/>
              <a:buNone/>
            </a:pPr>
            <a:r>
              <a:rPr lang="en-US" altLang="ja-JP" sz="3700" dirty="0">
                <a:solidFill>
                  <a:srgbClr val="FFFFFF"/>
                </a:solidFill>
              </a:rPr>
              <a:t>Chapter 1</a:t>
            </a:r>
            <a:br>
              <a:rPr lang="en-US" altLang="ja-JP" sz="3700" dirty="0">
                <a:solidFill>
                  <a:srgbClr val="FFFFFF"/>
                </a:solidFill>
              </a:rPr>
            </a:br>
            <a:r>
              <a:rPr lang="en-US" altLang="ja-JP" sz="3700" dirty="0" smtClean="0">
                <a:solidFill>
                  <a:srgbClr val="FFFFFF"/>
                </a:solidFill>
              </a:rPr>
              <a:t>Overview</a:t>
            </a:r>
            <a:endParaRPr lang="en-US" altLang="ja-JP" sz="3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30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32"/>
          <p:cNvSpPr>
            <a:spLocks noChangeArrowheads="1"/>
          </p:cNvSpPr>
          <p:nvPr/>
        </p:nvSpPr>
        <p:spPr bwMode="auto">
          <a:xfrm>
            <a:off x="1746521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1. Overview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915566"/>
            <a:ext cx="4608512" cy="261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899592" y="859817"/>
            <a:ext cx="22477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 smtClean="0"/>
              <a:t>Smart Desk Behavior</a:t>
            </a:r>
            <a:endParaRPr lang="ja-JP" altLang="en-US" sz="1600" dirty="0"/>
          </a:p>
        </p:txBody>
      </p:sp>
      <p:sp>
        <p:nvSpPr>
          <p:cNvPr id="5" name="正方形/長方形 4"/>
          <p:cNvSpPr/>
          <p:nvPr/>
        </p:nvSpPr>
        <p:spPr>
          <a:xfrm>
            <a:off x="5616116" y="1167594"/>
            <a:ext cx="24422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 smtClean="0"/>
              <a:t>Service-out means;</a:t>
            </a:r>
          </a:p>
          <a:p>
            <a:r>
              <a:rPr lang="en-US" altLang="ja-JP" sz="1000" dirty="0" smtClean="0"/>
              <a:t>-Device which is at unavailable  </a:t>
            </a:r>
          </a:p>
          <a:p>
            <a:r>
              <a:rPr lang="en-US" altLang="ja-JP" sz="1000" dirty="0"/>
              <a:t> </a:t>
            </a:r>
            <a:r>
              <a:rPr lang="en-US" altLang="ja-JP" sz="1000" dirty="0" smtClean="0"/>
              <a:t> status.</a:t>
            </a:r>
          </a:p>
          <a:p>
            <a:r>
              <a:rPr lang="en-US" altLang="ja-JP" sz="1000" dirty="0" smtClean="0"/>
              <a:t> </a:t>
            </a:r>
          </a:p>
          <a:p>
            <a:r>
              <a:rPr lang="en-US" altLang="ja-JP" sz="1000" dirty="0" smtClean="0"/>
              <a:t>-Device which </a:t>
            </a:r>
            <a:r>
              <a:rPr lang="en-US" altLang="ja-JP" sz="1000" dirty="0"/>
              <a:t>does not belong to </a:t>
            </a:r>
            <a:endParaRPr lang="en-US" altLang="ja-JP" sz="1000" dirty="0" smtClean="0"/>
          </a:p>
          <a:p>
            <a:r>
              <a:rPr lang="en-US" altLang="ja-JP" sz="1000" dirty="0"/>
              <a:t> </a:t>
            </a:r>
            <a:r>
              <a:rPr lang="en-US" altLang="ja-JP" sz="1000" dirty="0" smtClean="0"/>
              <a:t> any user.</a:t>
            </a:r>
          </a:p>
          <a:p>
            <a:endParaRPr lang="en-US" altLang="ja-JP" sz="1000" dirty="0" smtClean="0"/>
          </a:p>
          <a:p>
            <a:r>
              <a:rPr lang="en-US" altLang="ja-JP" sz="1000" dirty="0"/>
              <a:t>-</a:t>
            </a:r>
            <a:r>
              <a:rPr lang="en-US" altLang="ja-JP" sz="1000" dirty="0" smtClean="0"/>
              <a:t>Device which</a:t>
            </a:r>
            <a:r>
              <a:rPr lang="ja-JP" altLang="ja-JP" sz="1000" dirty="0" smtClean="0"/>
              <a:t> </a:t>
            </a:r>
            <a:r>
              <a:rPr lang="ja-JP" altLang="ja-JP" sz="1000" dirty="0"/>
              <a:t>is available </a:t>
            </a:r>
            <a:r>
              <a:rPr lang="en-US" altLang="ja-JP" sz="1000" dirty="0" smtClean="0"/>
              <a:t>to initiate </a:t>
            </a:r>
          </a:p>
          <a:p>
            <a:r>
              <a:rPr lang="en-US" altLang="ja-JP" sz="1000" dirty="0" smtClean="0"/>
              <a:t> S</a:t>
            </a:r>
            <a:r>
              <a:rPr lang="ja-JP" altLang="ja-JP" sz="1000" dirty="0" smtClean="0"/>
              <a:t>ervice</a:t>
            </a:r>
            <a:r>
              <a:rPr lang="ja-JP" altLang="ja-JP" sz="1000" dirty="0"/>
              <a:t>-in operation.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1079612" y="3596121"/>
            <a:ext cx="53645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Useful feature at free layout office</a:t>
            </a:r>
            <a:r>
              <a:rPr lang="ja-JP" altLang="en-US" dirty="0">
                <a:solidFill>
                  <a:srgbClr val="FF0000"/>
                </a:solidFill>
              </a:rPr>
              <a:t> </a:t>
            </a:r>
            <a:r>
              <a:rPr lang="en-US" altLang="ja-JP" dirty="0" smtClean="0">
                <a:solidFill>
                  <a:srgbClr val="FF0000"/>
                </a:solidFill>
              </a:rPr>
              <a:t>or call center agent.</a:t>
            </a:r>
            <a:endParaRPr lang="en-US" altLang="ja-JP" dirty="0">
              <a:solidFill>
                <a:srgbClr val="FF0000"/>
              </a:solidFill>
            </a:endParaRPr>
          </a:p>
        </p:txBody>
      </p:sp>
      <p:sp>
        <p:nvSpPr>
          <p:cNvPr id="2" name="下矢印 1"/>
          <p:cNvSpPr/>
          <p:nvPr/>
        </p:nvSpPr>
        <p:spPr bwMode="auto">
          <a:xfrm>
            <a:off x="4044351" y="2221936"/>
            <a:ext cx="216024" cy="288032"/>
          </a:xfrm>
          <a:prstGeom prst="down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8" name="下矢印 7"/>
          <p:cNvSpPr/>
          <p:nvPr/>
        </p:nvSpPr>
        <p:spPr bwMode="auto">
          <a:xfrm rot="10800000">
            <a:off x="4363242" y="2227300"/>
            <a:ext cx="216024" cy="288032"/>
          </a:xfrm>
          <a:prstGeom prst="downArrow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9288524" y="1167594"/>
            <a:ext cx="306500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Due to this implementation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No “Walking EXT” feature on NSX</a:t>
            </a:r>
          </a:p>
          <a:p>
            <a:endParaRPr lang="en-US" altLang="ja-JP" dirty="0" smtClean="0">
              <a:solidFill>
                <a:srgbClr val="FF0000"/>
              </a:solidFill>
            </a:endParaRPr>
          </a:p>
          <a:p>
            <a:r>
              <a:rPr kumimoji="1" lang="en-US" altLang="ja-JP" dirty="0" smtClean="0">
                <a:solidFill>
                  <a:srgbClr val="FF0000"/>
                </a:solidFill>
              </a:rPr>
              <a:t>In case “Service Out “ status </a:t>
            </a:r>
          </a:p>
          <a:p>
            <a:r>
              <a:rPr lang="en-US" altLang="ja-JP" dirty="0">
                <a:solidFill>
                  <a:srgbClr val="FF0000"/>
                </a:solidFill>
              </a:rPr>
              <a:t>o</a:t>
            </a:r>
            <a:r>
              <a:rPr kumimoji="1" lang="en-US" altLang="ja-JP" dirty="0" smtClean="0">
                <a:solidFill>
                  <a:srgbClr val="FF0000"/>
                </a:solidFill>
              </a:rPr>
              <a:t>nly Emergency call available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5158209" y="4136181"/>
            <a:ext cx="40223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100" dirty="0" smtClean="0"/>
              <a:t>The way</a:t>
            </a:r>
            <a:r>
              <a:rPr lang="ja-JP" altLang="en-US" sz="1100" dirty="0" smtClean="0"/>
              <a:t> </a:t>
            </a:r>
            <a:r>
              <a:rPr lang="en-US" altLang="ja-JP" sz="1100" dirty="0" smtClean="0"/>
              <a:t>of</a:t>
            </a:r>
            <a:r>
              <a:rPr lang="ja-JP" altLang="en-US" sz="1100" dirty="0" smtClean="0"/>
              <a:t> </a:t>
            </a:r>
            <a:r>
              <a:rPr lang="en-US" altLang="ja-JP" sz="1100" dirty="0" smtClean="0"/>
              <a:t>thinking is similar to ICD-Group log in/out. </a:t>
            </a:r>
          </a:p>
        </p:txBody>
      </p:sp>
    </p:spTree>
    <p:extLst>
      <p:ext uri="{BB962C8B-B14F-4D97-AF65-F5344CB8AC3E}">
        <p14:creationId xmlns:p14="http://schemas.microsoft.com/office/powerpoint/2010/main" val="372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円/楕円 19"/>
          <p:cNvSpPr/>
          <p:nvPr/>
        </p:nvSpPr>
        <p:spPr bwMode="auto">
          <a:xfrm>
            <a:off x="3096156" y="833544"/>
            <a:ext cx="2880000" cy="2160000"/>
          </a:xfrm>
          <a:prstGeom prst="ellipse">
            <a:avLst/>
          </a:prstGeom>
          <a:gradFill>
            <a:gsLst>
              <a:gs pos="0">
                <a:srgbClr val="FFFF99"/>
              </a:gs>
              <a:gs pos="50000">
                <a:srgbClr val="FFFFCC"/>
              </a:gs>
              <a:gs pos="100000">
                <a:schemeClr val="bg1"/>
              </a:gs>
            </a:gsLst>
            <a:lin ang="5400000" scaled="0"/>
          </a:gra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ja-JP" altLang="en-US" sz="1600" u="sng" smtClean="0">
              <a:solidFill>
                <a:srgbClr val="000000"/>
              </a:solidFill>
              <a:latin typeface="ＭＳ Ｐゴシック" pitchFamily="50" charset="-128"/>
            </a:endParaRPr>
          </a:p>
        </p:txBody>
      </p:sp>
      <p:sp>
        <p:nvSpPr>
          <p:cNvPr id="21" name="円/楕円 20"/>
          <p:cNvSpPr/>
          <p:nvPr/>
        </p:nvSpPr>
        <p:spPr bwMode="auto">
          <a:xfrm>
            <a:off x="5724488" y="1995686"/>
            <a:ext cx="2880000" cy="2160000"/>
          </a:xfrm>
          <a:prstGeom prst="ellipse">
            <a:avLst/>
          </a:prstGeom>
          <a:gradFill>
            <a:gsLst>
              <a:gs pos="0">
                <a:srgbClr val="99FF99"/>
              </a:gs>
              <a:gs pos="50000">
                <a:srgbClr val="CCFFCC"/>
              </a:gs>
              <a:gs pos="100000">
                <a:schemeClr val="bg1"/>
              </a:gs>
            </a:gsLst>
            <a:lin ang="5400000" scaled="0"/>
          </a:gra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ja-JP" altLang="en-US" sz="1600" u="sng" smtClean="0">
              <a:solidFill>
                <a:srgbClr val="000000"/>
              </a:solidFill>
              <a:latin typeface="ＭＳ Ｐゴシック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899592" y="699542"/>
            <a:ext cx="13131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 smtClean="0">
                <a:solidFill>
                  <a:srgbClr val="000000"/>
                </a:solidFill>
              </a:rPr>
              <a:t>Smart Desk</a:t>
            </a:r>
            <a:endParaRPr lang="ja-JP" altLang="en-US" sz="1600" dirty="0">
              <a:solidFill>
                <a:srgbClr val="000000"/>
              </a:solidFill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9216516" y="487388"/>
            <a:ext cx="3985130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FWD can be set at any device belong</a:t>
            </a:r>
          </a:p>
          <a:p>
            <a:r>
              <a:rPr lang="en-US" altLang="ja-JP" dirty="0">
                <a:solidFill>
                  <a:srgbClr val="FF0000"/>
                </a:solidFill>
              </a:rPr>
              <a:t>t</a:t>
            </a:r>
            <a:r>
              <a:rPr lang="en-US" altLang="ja-JP" dirty="0" smtClean="0">
                <a:solidFill>
                  <a:srgbClr val="FF0000"/>
                </a:solidFill>
              </a:rPr>
              <a:t>o user. </a:t>
            </a:r>
            <a:endParaRPr lang="en-US" altLang="ja-JP" dirty="0">
              <a:solidFill>
                <a:srgbClr val="FF0000"/>
              </a:solidFill>
            </a:endParaRPr>
          </a:p>
          <a:p>
            <a:r>
              <a:rPr lang="en-US" altLang="ja-JP" dirty="0" smtClean="0">
                <a:solidFill>
                  <a:srgbClr val="FF0000"/>
                </a:solidFill>
              </a:rPr>
              <a:t>Due to user concept there is no Parallel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ringing with mobile feature on NSX.  </a:t>
            </a:r>
          </a:p>
          <a:p>
            <a:endParaRPr lang="en-US" altLang="ja-JP" dirty="0" smtClean="0">
              <a:solidFill>
                <a:srgbClr val="FF0000"/>
              </a:solidFill>
            </a:endParaRPr>
          </a:p>
          <a:p>
            <a:endParaRPr lang="en-US" altLang="ja-JP" dirty="0" smtClean="0">
              <a:solidFill>
                <a:srgbClr val="FF0000"/>
              </a:solidFill>
            </a:endParaRPr>
          </a:p>
          <a:p>
            <a:r>
              <a:rPr lang="en-US" altLang="ja-JP" dirty="0" smtClean="0">
                <a:solidFill>
                  <a:srgbClr val="FF0000"/>
                </a:solidFill>
              </a:rPr>
              <a:t>IRNA can be deployed as call 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backup after FWD.</a:t>
            </a:r>
          </a:p>
          <a:p>
            <a:endParaRPr lang="en-US" altLang="ja-JP" dirty="0" smtClean="0">
              <a:solidFill>
                <a:srgbClr val="FF0000"/>
              </a:solidFill>
            </a:endParaRPr>
          </a:p>
          <a:p>
            <a:endParaRPr lang="en-US" altLang="ja-JP" dirty="0" smtClean="0">
              <a:solidFill>
                <a:srgbClr val="FF0000"/>
              </a:solidFill>
            </a:endParaRPr>
          </a:p>
          <a:p>
            <a:r>
              <a:rPr lang="en-US" altLang="ja-JP" dirty="0" smtClean="0">
                <a:solidFill>
                  <a:srgbClr val="FF0000"/>
                </a:solidFill>
              </a:rPr>
              <a:t>UM mailbox can be set as IRNA destination.</a:t>
            </a:r>
          </a:p>
          <a:p>
            <a:endParaRPr lang="en-US" altLang="ja-JP" dirty="0">
              <a:solidFill>
                <a:srgbClr val="FF0000"/>
              </a:solidFill>
            </a:endParaRPr>
          </a:p>
          <a:p>
            <a:r>
              <a:rPr lang="en-US" altLang="ja-JP" dirty="0" smtClean="0">
                <a:solidFill>
                  <a:srgbClr val="FF0000"/>
                </a:solidFill>
              </a:rPr>
              <a:t>FWD, IRNA enable/disable can be set during 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All Service Out.</a:t>
            </a:r>
            <a:endParaRPr lang="en-US" altLang="ja-JP" dirty="0">
              <a:solidFill>
                <a:srgbClr val="FF0000"/>
              </a:solidFill>
            </a:endParaRPr>
          </a:p>
          <a:p>
            <a:endParaRPr lang="ja-JP" altLang="en-US" dirty="0">
              <a:solidFill>
                <a:srgbClr val="FF0000"/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4031940" y="3058310"/>
            <a:ext cx="10807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smtClean="0">
                <a:solidFill>
                  <a:srgbClr val="000000"/>
                </a:solidFill>
              </a:rPr>
              <a:t>Normal user</a:t>
            </a:r>
          </a:p>
        </p:txBody>
      </p:sp>
      <p:pic>
        <p:nvPicPr>
          <p:cNvPr id="30" name="Picture 78" descr="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768" y="2571750"/>
            <a:ext cx="864566" cy="62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116" descr="buildinghq_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638" y="2427734"/>
            <a:ext cx="513397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正方形/長方形 31"/>
          <p:cNvSpPr/>
          <p:nvPr/>
        </p:nvSpPr>
        <p:spPr>
          <a:xfrm>
            <a:off x="5868144" y="2140749"/>
            <a:ext cx="8851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smtClean="0">
                <a:solidFill>
                  <a:srgbClr val="000000"/>
                </a:solidFill>
              </a:rPr>
              <a:t>Company</a:t>
            </a:r>
          </a:p>
        </p:txBody>
      </p:sp>
      <p:pic>
        <p:nvPicPr>
          <p:cNvPr id="33" name="図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398" y="3273918"/>
            <a:ext cx="688975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正方形/長方形 33"/>
          <p:cNvSpPr/>
          <p:nvPr/>
        </p:nvSpPr>
        <p:spPr>
          <a:xfrm>
            <a:off x="5880576" y="3651870"/>
            <a:ext cx="12805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 smtClean="0">
                <a:solidFill>
                  <a:srgbClr val="000000"/>
                </a:solidFill>
              </a:rPr>
              <a:t>Port L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&lt;Main Device&gt;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Service IN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User </a:t>
            </a:r>
            <a:r>
              <a:rPr lang="en-US" altLang="ja-JP" sz="1000" dirty="0">
                <a:solidFill>
                  <a:srgbClr val="000000"/>
                </a:solidFill>
              </a:rPr>
              <a:t>300</a:t>
            </a:r>
            <a:endParaRPr lang="ja-JP" altLang="en-US" sz="1000" dirty="0">
              <a:solidFill>
                <a:srgbClr val="000000"/>
              </a:solidFill>
            </a:endParaRPr>
          </a:p>
        </p:txBody>
      </p:sp>
      <p:sp>
        <p:nvSpPr>
          <p:cNvPr id="35" name="下矢印 34"/>
          <p:cNvSpPr/>
          <p:nvPr/>
        </p:nvSpPr>
        <p:spPr bwMode="auto">
          <a:xfrm rot="16200000">
            <a:off x="7032656" y="2488388"/>
            <a:ext cx="216024" cy="864000"/>
          </a:xfrm>
          <a:prstGeom prst="downArrow">
            <a:avLst/>
          </a:prstGeom>
          <a:pattFill prst="pct70">
            <a:fgClr>
              <a:srgbClr val="FFC000"/>
            </a:fgClr>
            <a:bgClr>
              <a:schemeClr val="bg1"/>
            </a:bgClr>
          </a:pattFill>
          <a:ln w="38100" cap="flat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ja-JP" altLang="en-US" sz="1600" u="sng">
              <a:solidFill>
                <a:srgbClr val="000000"/>
              </a:solidFill>
              <a:latin typeface="ＭＳ Ｐゴシック" pitchFamily="50" charset="-128"/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7284732" y="2140749"/>
            <a:ext cx="12009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smtClean="0">
                <a:solidFill>
                  <a:srgbClr val="000000"/>
                </a:solidFill>
              </a:rPr>
              <a:t>Remote office</a:t>
            </a:r>
          </a:p>
        </p:txBody>
      </p:sp>
      <p:sp>
        <p:nvSpPr>
          <p:cNvPr id="38" name="正方形/長方形 37"/>
          <p:cNvSpPr/>
          <p:nvPr/>
        </p:nvSpPr>
        <p:spPr>
          <a:xfrm>
            <a:off x="7432442" y="3651870"/>
            <a:ext cx="11368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00" dirty="0" smtClean="0">
                <a:solidFill>
                  <a:srgbClr val="000000"/>
                </a:solidFill>
              </a:rPr>
              <a:t>Port N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&lt;Sub </a:t>
            </a:r>
            <a:r>
              <a:rPr lang="en-US" altLang="ja-JP" sz="1000" dirty="0">
                <a:solidFill>
                  <a:srgbClr val="000000"/>
                </a:solidFill>
              </a:rPr>
              <a:t>Device</a:t>
            </a:r>
            <a:r>
              <a:rPr lang="en-US" altLang="ja-JP" sz="1000" dirty="0" smtClean="0">
                <a:solidFill>
                  <a:srgbClr val="000000"/>
                </a:solidFill>
              </a:rPr>
              <a:t>&gt;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Service Out-&gt;In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User 300</a:t>
            </a:r>
            <a:endParaRPr lang="ja-JP" altLang="en-US" sz="1000" dirty="0">
              <a:solidFill>
                <a:srgbClr val="000000"/>
              </a:solidFill>
            </a:endParaRPr>
          </a:p>
        </p:txBody>
      </p:sp>
      <p:pic>
        <p:nvPicPr>
          <p:cNvPr id="39" name="図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571" y="3273918"/>
            <a:ext cx="688975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正方形/長方形 40"/>
          <p:cNvSpPr/>
          <p:nvPr/>
        </p:nvSpPr>
        <p:spPr>
          <a:xfrm>
            <a:off x="6486348" y="4245846"/>
            <a:ext cx="12859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smtClean="0">
                <a:solidFill>
                  <a:srgbClr val="000000"/>
                </a:solidFill>
              </a:rPr>
              <a:t>Advanced user</a:t>
            </a:r>
          </a:p>
        </p:txBody>
      </p:sp>
      <p:pic>
        <p:nvPicPr>
          <p:cNvPr id="40" name="図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900" y="1347614"/>
            <a:ext cx="688975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正方形/長方形 41"/>
          <p:cNvSpPr/>
          <p:nvPr/>
        </p:nvSpPr>
        <p:spPr>
          <a:xfrm>
            <a:off x="3183470" y="1635646"/>
            <a:ext cx="12805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 smtClean="0">
                <a:solidFill>
                  <a:srgbClr val="000000"/>
                </a:solidFill>
              </a:rPr>
              <a:t>Port J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&lt;Main Device&gt;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Service IN-&gt;Out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User </a:t>
            </a:r>
            <a:r>
              <a:rPr lang="en-US" altLang="ja-JP" sz="1000" dirty="0">
                <a:solidFill>
                  <a:srgbClr val="000000"/>
                </a:solidFill>
              </a:rPr>
              <a:t>300</a:t>
            </a:r>
            <a:endParaRPr lang="ja-JP" altLang="en-US" sz="1000" dirty="0">
              <a:solidFill>
                <a:srgbClr val="000000"/>
              </a:solidFill>
            </a:endParaRPr>
          </a:p>
        </p:txBody>
      </p:sp>
      <p:sp>
        <p:nvSpPr>
          <p:cNvPr id="43" name="正方形/長方形 42"/>
          <p:cNvSpPr/>
          <p:nvPr/>
        </p:nvSpPr>
        <p:spPr>
          <a:xfrm>
            <a:off x="4526491" y="2247714"/>
            <a:ext cx="11256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00" dirty="0" smtClean="0">
                <a:solidFill>
                  <a:srgbClr val="000000"/>
                </a:solidFill>
              </a:rPr>
              <a:t>Port K</a:t>
            </a:r>
          </a:p>
          <a:p>
            <a:r>
              <a:rPr lang="en-US" altLang="ja-JP" sz="1000" dirty="0">
                <a:solidFill>
                  <a:srgbClr val="000000"/>
                </a:solidFill>
              </a:rPr>
              <a:t>&lt;Main Device</a:t>
            </a:r>
            <a:r>
              <a:rPr lang="en-US" altLang="ja-JP" sz="1000" dirty="0" smtClean="0">
                <a:solidFill>
                  <a:srgbClr val="000000"/>
                </a:solidFill>
              </a:rPr>
              <a:t>&gt;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Service Out-&gt;In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User 300</a:t>
            </a:r>
            <a:endParaRPr lang="ja-JP" altLang="en-US" sz="1000" dirty="0">
              <a:solidFill>
                <a:srgbClr val="000000"/>
              </a:solidFill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2564220" y="967041"/>
            <a:ext cx="14847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>
                <a:solidFill>
                  <a:srgbClr val="000000"/>
                </a:solidFill>
              </a:rPr>
              <a:t>Free </a:t>
            </a:r>
            <a:r>
              <a:rPr lang="en-US" altLang="ja-JP" sz="1200" dirty="0" smtClean="0">
                <a:solidFill>
                  <a:srgbClr val="000000"/>
                </a:solidFill>
              </a:rPr>
              <a:t>layout </a:t>
            </a:r>
            <a:r>
              <a:rPr lang="en-US" altLang="ja-JP" sz="1200" dirty="0">
                <a:solidFill>
                  <a:srgbClr val="000000"/>
                </a:solidFill>
              </a:rPr>
              <a:t>Office</a:t>
            </a:r>
            <a:endParaRPr lang="en-US" altLang="ja-JP" sz="1200" dirty="0" smtClean="0">
              <a:solidFill>
                <a:srgbClr val="000000"/>
              </a:solidFill>
            </a:endParaRPr>
          </a:p>
        </p:txBody>
      </p:sp>
      <p:pic>
        <p:nvPicPr>
          <p:cNvPr id="45" name="図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19163"/>
            <a:ext cx="688975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" name="グループ化 45"/>
          <p:cNvGrpSpPr>
            <a:grpSpLocks noChangeAspect="1"/>
          </p:cNvGrpSpPr>
          <p:nvPr/>
        </p:nvGrpSpPr>
        <p:grpSpPr>
          <a:xfrm>
            <a:off x="4103948" y="853412"/>
            <a:ext cx="1732847" cy="1044293"/>
            <a:chOff x="3681494" y="814377"/>
            <a:chExt cx="1925387" cy="1160325"/>
          </a:xfrm>
          <a:scene3d>
            <a:camera prst="orthographicFront">
              <a:rot lat="0" lon="0" rev="0"/>
            </a:camera>
            <a:lightRig rig="threePt" dir="t"/>
          </a:scene3d>
        </p:grpSpPr>
        <p:grpSp>
          <p:nvGrpSpPr>
            <p:cNvPr id="47" name="グループ化 89"/>
            <p:cNvGrpSpPr/>
            <p:nvPr/>
          </p:nvGrpSpPr>
          <p:grpSpPr>
            <a:xfrm>
              <a:off x="3681494" y="814377"/>
              <a:ext cx="492254" cy="551827"/>
              <a:chOff x="3696039" y="1844824"/>
              <a:chExt cx="1091985" cy="1224136"/>
            </a:xfrm>
          </p:grpSpPr>
          <p:pic>
            <p:nvPicPr>
              <p:cNvPr id="57" name="図 56" descr="office-02.pn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696039" y="1844824"/>
                <a:ext cx="1091985" cy="1224136"/>
              </a:xfrm>
              <a:prstGeom prst="rect">
                <a:avLst/>
              </a:prstGeom>
            </p:spPr>
          </p:pic>
          <p:pic>
            <p:nvPicPr>
              <p:cNvPr id="58" name="図 57" descr="action.png"/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402584" y="2170956"/>
                <a:ext cx="134133" cy="144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8" name="図 47" descr="office-01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71316" y="947903"/>
              <a:ext cx="486905" cy="522533"/>
            </a:xfrm>
            <a:prstGeom prst="rect">
              <a:avLst/>
            </a:prstGeom>
          </p:spPr>
        </p:pic>
        <p:grpSp>
          <p:nvGrpSpPr>
            <p:cNvPr id="49" name="グループ化 89"/>
            <p:cNvGrpSpPr/>
            <p:nvPr/>
          </p:nvGrpSpPr>
          <p:grpSpPr>
            <a:xfrm>
              <a:off x="4255824" y="1066510"/>
              <a:ext cx="492254" cy="551827"/>
              <a:chOff x="3696039" y="1844824"/>
              <a:chExt cx="1091985" cy="1224136"/>
            </a:xfrm>
          </p:grpSpPr>
          <p:pic>
            <p:nvPicPr>
              <p:cNvPr id="55" name="図 54" descr="office-02.pn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696039" y="1844824"/>
                <a:ext cx="1091985" cy="1224136"/>
              </a:xfrm>
              <a:prstGeom prst="rect">
                <a:avLst/>
              </a:prstGeom>
            </p:spPr>
          </p:pic>
          <p:pic>
            <p:nvPicPr>
              <p:cNvPr id="56" name="図 57" descr="action.png"/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402584" y="2170956"/>
                <a:ext cx="134133" cy="144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0" name="図 49" descr="office-01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45646" y="1200036"/>
              <a:ext cx="486905" cy="522533"/>
            </a:xfrm>
            <a:prstGeom prst="rect">
              <a:avLst/>
            </a:prstGeom>
          </p:spPr>
        </p:pic>
        <p:grpSp>
          <p:nvGrpSpPr>
            <p:cNvPr id="51" name="グループ化 89"/>
            <p:cNvGrpSpPr/>
            <p:nvPr/>
          </p:nvGrpSpPr>
          <p:grpSpPr>
            <a:xfrm>
              <a:off x="4830154" y="1318644"/>
              <a:ext cx="492254" cy="551827"/>
              <a:chOff x="3696039" y="1844824"/>
              <a:chExt cx="1091985" cy="1224136"/>
            </a:xfrm>
          </p:grpSpPr>
          <p:pic>
            <p:nvPicPr>
              <p:cNvPr id="53" name="図 52" descr="office-02.pn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696039" y="1844824"/>
                <a:ext cx="1091985" cy="1224136"/>
              </a:xfrm>
              <a:prstGeom prst="rect">
                <a:avLst/>
              </a:prstGeom>
            </p:spPr>
          </p:pic>
          <p:pic>
            <p:nvPicPr>
              <p:cNvPr id="54" name="図 57" descr="action.png"/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402584" y="2170956"/>
                <a:ext cx="134133" cy="144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2" name="図 51" descr="office-01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19976" y="1452169"/>
              <a:ext cx="486905" cy="522533"/>
            </a:xfrm>
            <a:prstGeom prst="rect">
              <a:avLst/>
            </a:prstGeom>
          </p:spPr>
        </p:pic>
      </p:grpSp>
      <p:sp>
        <p:nvSpPr>
          <p:cNvPr id="59" name="下矢印 58"/>
          <p:cNvSpPr/>
          <p:nvPr/>
        </p:nvSpPr>
        <p:spPr bwMode="auto">
          <a:xfrm rot="16200000">
            <a:off x="4571964" y="1492368"/>
            <a:ext cx="216024" cy="648000"/>
          </a:xfrm>
          <a:prstGeom prst="downArrow">
            <a:avLst/>
          </a:prstGeom>
          <a:pattFill prst="pct70">
            <a:fgClr>
              <a:srgbClr val="FFC000"/>
            </a:fgClr>
            <a:bgClr>
              <a:schemeClr val="bg1"/>
            </a:bgClr>
          </a:pattFill>
          <a:ln w="38100" cap="flat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20099999"/>
            </a:camera>
            <a:lightRig rig="threePt" dir="t"/>
          </a:scene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ja-JP" altLang="en-US" sz="1600" u="sng">
              <a:solidFill>
                <a:srgbClr val="000000"/>
              </a:solidFill>
              <a:latin typeface="ＭＳ Ｐゴシック" pitchFamily="50" charset="-128"/>
            </a:endParaRPr>
          </a:p>
        </p:txBody>
      </p:sp>
      <p:sp>
        <p:nvSpPr>
          <p:cNvPr id="60" name="Rectangle 1232"/>
          <p:cNvSpPr>
            <a:spLocks noChangeArrowheads="1"/>
          </p:cNvSpPr>
          <p:nvPr/>
        </p:nvSpPr>
        <p:spPr bwMode="auto">
          <a:xfrm>
            <a:off x="1746521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1. Overview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61" name="円/楕円 60"/>
          <p:cNvSpPr/>
          <p:nvPr/>
        </p:nvSpPr>
        <p:spPr bwMode="auto">
          <a:xfrm>
            <a:off x="539872" y="1995686"/>
            <a:ext cx="2880000" cy="2160000"/>
          </a:xfrm>
          <a:prstGeom prst="ellipse">
            <a:avLst/>
          </a:prstGeom>
          <a:gradFill>
            <a:gsLst>
              <a:gs pos="0">
                <a:srgbClr val="99CCFF"/>
              </a:gs>
              <a:gs pos="50000">
                <a:srgbClr val="CCECFF"/>
              </a:gs>
              <a:gs pos="100000">
                <a:schemeClr val="bg1"/>
              </a:gs>
            </a:gsLst>
            <a:lin ang="5400000" scaled="0"/>
          </a:gra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ja-JP" altLang="en-US" sz="1600" u="sng" smtClean="0">
              <a:solidFill>
                <a:srgbClr val="000000"/>
              </a:solidFill>
              <a:latin typeface="ＭＳ Ｐゴシック" pitchFamily="50" charset="-128"/>
            </a:endParaRPr>
          </a:p>
        </p:txBody>
      </p:sp>
      <p:pic>
        <p:nvPicPr>
          <p:cNvPr id="62" name="Picture 68" descr="1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7" y="2479154"/>
            <a:ext cx="66294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116" descr="buildinghq_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75" y="2427734"/>
            <a:ext cx="513397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正方形/長方形 63"/>
          <p:cNvSpPr/>
          <p:nvPr/>
        </p:nvSpPr>
        <p:spPr>
          <a:xfrm>
            <a:off x="626481" y="2140749"/>
            <a:ext cx="8851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smtClean="0">
                <a:solidFill>
                  <a:srgbClr val="000000"/>
                </a:solidFill>
              </a:rPr>
              <a:t>Company</a:t>
            </a:r>
          </a:p>
        </p:txBody>
      </p:sp>
      <p:sp>
        <p:nvSpPr>
          <p:cNvPr id="65" name="下矢印 64"/>
          <p:cNvSpPr/>
          <p:nvPr/>
        </p:nvSpPr>
        <p:spPr bwMode="auto">
          <a:xfrm rot="16200000">
            <a:off x="1763736" y="2488388"/>
            <a:ext cx="216024" cy="864000"/>
          </a:xfrm>
          <a:prstGeom prst="downArrow">
            <a:avLst/>
          </a:prstGeom>
          <a:pattFill prst="pct70">
            <a:fgClr>
              <a:srgbClr val="FFC000"/>
            </a:fgClr>
            <a:bgClr>
              <a:schemeClr val="bg1"/>
            </a:bgClr>
          </a:pattFill>
          <a:ln w="38100" cap="flat" cmpd="sng" algn="ctr">
            <a:noFill/>
            <a:prstDash val="solid"/>
            <a:round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ja-JP" altLang="en-US" sz="1600" u="sng" smtClean="0">
              <a:solidFill>
                <a:srgbClr val="000000"/>
              </a:solidFill>
              <a:latin typeface="ＭＳ Ｐゴシック" pitchFamily="50" charset="-128"/>
            </a:endParaRPr>
          </a:p>
        </p:txBody>
      </p:sp>
      <p:pic>
        <p:nvPicPr>
          <p:cNvPr id="66" name="図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77" y="3273918"/>
            <a:ext cx="688975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正方形/長方形 66"/>
          <p:cNvSpPr/>
          <p:nvPr/>
        </p:nvSpPr>
        <p:spPr>
          <a:xfrm>
            <a:off x="2103350" y="3615866"/>
            <a:ext cx="128051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 smtClean="0">
                <a:solidFill>
                  <a:srgbClr val="000000"/>
                </a:solidFill>
              </a:rPr>
              <a:t>Port P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&lt;Sub Device&gt;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IP-Softphone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Service Out-&gt;IN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User </a:t>
            </a:r>
            <a:r>
              <a:rPr lang="en-US" altLang="ja-JP" sz="1000" dirty="0">
                <a:solidFill>
                  <a:srgbClr val="000000"/>
                </a:solidFill>
              </a:rPr>
              <a:t>300</a:t>
            </a:r>
            <a:endParaRPr lang="ja-JP" altLang="en-US" sz="1000" dirty="0">
              <a:solidFill>
                <a:srgbClr val="000000"/>
              </a:solidFill>
            </a:endParaRPr>
          </a:p>
        </p:txBody>
      </p:sp>
      <p:sp>
        <p:nvSpPr>
          <p:cNvPr id="68" name="正方形/長方形 67"/>
          <p:cNvSpPr/>
          <p:nvPr/>
        </p:nvSpPr>
        <p:spPr>
          <a:xfrm>
            <a:off x="2445307" y="2140749"/>
            <a:ext cx="7585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smtClean="0">
                <a:solidFill>
                  <a:srgbClr val="000000"/>
                </a:solidFill>
              </a:rPr>
              <a:t>Outside</a:t>
            </a:r>
          </a:p>
        </p:txBody>
      </p:sp>
      <p:pic>
        <p:nvPicPr>
          <p:cNvPr id="69" name="Picture 10" descr="W7_left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56" y="3075806"/>
            <a:ext cx="570520" cy="443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正方形/長方形 69"/>
          <p:cNvSpPr/>
          <p:nvPr/>
        </p:nvSpPr>
        <p:spPr>
          <a:xfrm>
            <a:off x="539872" y="3669962"/>
            <a:ext cx="12805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 smtClean="0">
                <a:solidFill>
                  <a:srgbClr val="000000"/>
                </a:solidFill>
              </a:rPr>
              <a:t>Port </a:t>
            </a:r>
            <a:r>
              <a:rPr lang="en-US" altLang="ja-JP" sz="1000" dirty="0">
                <a:solidFill>
                  <a:srgbClr val="000000"/>
                </a:solidFill>
              </a:rPr>
              <a:t>L</a:t>
            </a:r>
            <a:endParaRPr lang="en-US" altLang="ja-JP" sz="1000" dirty="0" smtClean="0">
              <a:solidFill>
                <a:srgbClr val="000000"/>
              </a:solidFill>
            </a:endParaRP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&lt;Main Device&gt;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Service IN-&gt;Out</a:t>
            </a:r>
          </a:p>
          <a:p>
            <a:r>
              <a:rPr lang="en-US" altLang="ja-JP" sz="1000" dirty="0" smtClean="0">
                <a:solidFill>
                  <a:srgbClr val="000000"/>
                </a:solidFill>
              </a:rPr>
              <a:t>User </a:t>
            </a:r>
            <a:r>
              <a:rPr lang="en-US" altLang="ja-JP" sz="1000" dirty="0">
                <a:solidFill>
                  <a:srgbClr val="000000"/>
                </a:solidFill>
              </a:rPr>
              <a:t>300</a:t>
            </a:r>
            <a:endParaRPr lang="ja-JP" alt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64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532843" y="1810880"/>
            <a:ext cx="6046177" cy="120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966" tIns="30479" rIns="30479" bIns="30479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0" hangingPunct="0">
              <a:buFontTx/>
              <a:buNone/>
            </a:pPr>
            <a:r>
              <a:rPr lang="en-US" altLang="ja-JP" sz="3700" dirty="0">
                <a:solidFill>
                  <a:srgbClr val="FFFFFF"/>
                </a:solidFill>
              </a:rPr>
              <a:t>Chapter 2</a:t>
            </a:r>
            <a:br>
              <a:rPr lang="en-US" altLang="ja-JP" sz="3700" dirty="0">
                <a:solidFill>
                  <a:srgbClr val="FFFFFF"/>
                </a:solidFill>
              </a:rPr>
            </a:br>
            <a:r>
              <a:rPr lang="en-US" altLang="ja-JP" sz="3700" dirty="0" smtClean="0">
                <a:solidFill>
                  <a:srgbClr val="FFFFFF"/>
                </a:solidFill>
              </a:rPr>
              <a:t>How it work?</a:t>
            </a:r>
            <a:endParaRPr lang="en-US" altLang="ja-JP" sz="3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32"/>
          <p:cNvSpPr>
            <a:spLocks noChangeArrowheads="1"/>
          </p:cNvSpPr>
          <p:nvPr/>
        </p:nvSpPr>
        <p:spPr bwMode="auto">
          <a:xfrm>
            <a:off x="1746521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works?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899592" y="859817"/>
            <a:ext cx="13131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 smtClean="0"/>
              <a:t>Smart Desk</a:t>
            </a:r>
            <a:endParaRPr lang="ja-JP" altLang="en-US" sz="1600" dirty="0"/>
          </a:p>
        </p:txBody>
      </p:sp>
      <p:sp>
        <p:nvSpPr>
          <p:cNvPr id="5" name="正方形/長方形 4"/>
          <p:cNvSpPr/>
          <p:nvPr/>
        </p:nvSpPr>
        <p:spPr>
          <a:xfrm>
            <a:off x="901169" y="1275606"/>
            <a:ext cx="74152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Service-In : An user  logs on the device. Then this device is tied with this user. </a:t>
            </a:r>
          </a:p>
          <a:p>
            <a:endParaRPr lang="en-US" altLang="ja-JP" dirty="0" smtClean="0"/>
          </a:p>
          <a:p>
            <a:r>
              <a:rPr lang="en-US" altLang="ja-JP" dirty="0" smtClean="0"/>
              <a:t>Service-Out </a:t>
            </a:r>
            <a:r>
              <a:rPr lang="en-US" altLang="ja-JP" dirty="0"/>
              <a:t>: An user  logs </a:t>
            </a:r>
            <a:r>
              <a:rPr lang="en-US" altLang="ja-JP" dirty="0" smtClean="0"/>
              <a:t>off </a:t>
            </a:r>
            <a:r>
              <a:rPr lang="en-US" altLang="ja-JP" dirty="0"/>
              <a:t>the device. </a:t>
            </a:r>
            <a:r>
              <a:rPr lang="en-US" altLang="ja-JP" dirty="0" smtClean="0"/>
              <a:t>Then this device is not </a:t>
            </a:r>
            <a:r>
              <a:rPr lang="en-US" altLang="ja-JP" dirty="0"/>
              <a:t>tied with </a:t>
            </a:r>
            <a:r>
              <a:rPr lang="en-US" altLang="ja-JP" dirty="0" smtClean="0"/>
              <a:t>any user. </a:t>
            </a:r>
          </a:p>
          <a:p>
            <a:r>
              <a:rPr lang="en-US" altLang="ja-JP" dirty="0"/>
              <a:t> </a:t>
            </a:r>
            <a:r>
              <a:rPr lang="en-US" altLang="ja-JP" dirty="0" smtClean="0"/>
              <a:t>                      </a:t>
            </a:r>
            <a:r>
              <a:rPr lang="en-US" altLang="ja-JP" dirty="0" smtClean="0">
                <a:solidFill>
                  <a:srgbClr val="FF0000"/>
                </a:solidFill>
              </a:rPr>
              <a:t>Only Service-In </a:t>
            </a:r>
            <a:r>
              <a:rPr lang="en-US" altLang="ja-JP" dirty="0">
                <a:solidFill>
                  <a:srgbClr val="FF0000"/>
                </a:solidFill>
              </a:rPr>
              <a:t>operation and </a:t>
            </a:r>
            <a:r>
              <a:rPr lang="en-US" altLang="ja-JP" dirty="0" smtClean="0">
                <a:solidFill>
                  <a:srgbClr val="FF0000"/>
                </a:solidFill>
              </a:rPr>
              <a:t>Emergency call are available.</a:t>
            </a:r>
            <a:endParaRPr lang="en-US" altLang="ja-JP" dirty="0">
              <a:solidFill>
                <a:srgbClr val="FF000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9288524" y="1167594"/>
            <a:ext cx="3065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Due to this implementation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No “Walking EXT” feature on NSX</a:t>
            </a:r>
          </a:p>
        </p:txBody>
      </p:sp>
      <p:pic>
        <p:nvPicPr>
          <p:cNvPr id="10" name="Picture 11" descr="C:\Documents and Settings\5134596.PCC-AD\デスクトップ\作業\KX-NTseries_EU\png\KX-NT556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363277"/>
            <a:ext cx="1663546" cy="1108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正方形/長方形 10"/>
          <p:cNvSpPr/>
          <p:nvPr/>
        </p:nvSpPr>
        <p:spPr>
          <a:xfrm>
            <a:off x="2004924" y="3406229"/>
            <a:ext cx="17029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Service-In</a:t>
            </a:r>
          </a:p>
          <a:p>
            <a:r>
              <a:rPr lang="en-US" altLang="ja-JP" sz="1200" dirty="0" smtClean="0"/>
              <a:t>Available as EXT xxx</a:t>
            </a:r>
            <a:endParaRPr lang="ja-JP" altLang="ja-JP" sz="1200" dirty="0"/>
          </a:p>
        </p:txBody>
      </p:sp>
      <p:pic>
        <p:nvPicPr>
          <p:cNvPr id="12" name="Picture 11" descr="C:\Documents and Settings\5134596.PCC-AD\デスクトップ\作業\KX-NTseries_EU\png\KX-NT556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5663" y="2410911"/>
            <a:ext cx="1663546" cy="1108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正方形/長方形 12"/>
          <p:cNvSpPr/>
          <p:nvPr/>
        </p:nvSpPr>
        <p:spPr>
          <a:xfrm>
            <a:off x="5364088" y="3406229"/>
            <a:ext cx="2412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Service-Out</a:t>
            </a:r>
          </a:p>
          <a:p>
            <a:r>
              <a:rPr lang="en-US" altLang="ja-JP" sz="1200" dirty="0" smtClean="0"/>
              <a:t>No EXT Number is allocated</a:t>
            </a:r>
            <a:endParaRPr lang="ja-JP" altLang="ja-JP" sz="1200" dirty="0"/>
          </a:p>
        </p:txBody>
      </p:sp>
      <p:sp>
        <p:nvSpPr>
          <p:cNvPr id="6" name="正方形/長方形 5"/>
          <p:cNvSpPr/>
          <p:nvPr/>
        </p:nvSpPr>
        <p:spPr bwMode="auto">
          <a:xfrm>
            <a:off x="5617651" y="2410911"/>
            <a:ext cx="1289769" cy="938570"/>
          </a:xfrm>
          <a:prstGeom prst="rect">
            <a:avLst/>
          </a:prstGeom>
          <a:solidFill>
            <a:schemeClr val="accent1">
              <a:alpha val="52000"/>
            </a:schemeClr>
          </a:soli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ＭＳ Ｐゴシック" pitchFamily="50" charset="-128"/>
                <a:ea typeface="ＭＳ Ｐゴシック" pitchFamily="50" charset="-128"/>
              </a:rPr>
              <a:t>No User</a:t>
            </a:r>
            <a:endParaRPr kumimoji="1" lang="ja-JP" altLang="en-US" sz="16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5" name="下矢印 14"/>
          <p:cNvSpPr/>
          <p:nvPr/>
        </p:nvSpPr>
        <p:spPr bwMode="auto">
          <a:xfrm rot="5400000" flipV="1">
            <a:off x="4301613" y="1939718"/>
            <a:ext cx="494898" cy="1342019"/>
          </a:xfrm>
          <a:prstGeom prst="down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eaVert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ＭＳ Ｐゴシック" pitchFamily="50" charset="-128"/>
                <a:ea typeface="ＭＳ Ｐゴシック" pitchFamily="50" charset="-128"/>
              </a:rPr>
              <a:t>Service-Out</a:t>
            </a:r>
            <a:endParaRPr kumimoji="1" lang="ja-JP" altLang="en-US" sz="1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6" name="下矢印 15"/>
          <p:cNvSpPr/>
          <p:nvPr/>
        </p:nvSpPr>
        <p:spPr bwMode="auto">
          <a:xfrm rot="16200000" flipV="1">
            <a:off x="4131465" y="2508230"/>
            <a:ext cx="494898" cy="1342019"/>
          </a:xfrm>
          <a:prstGeom prst="down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vert270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ＭＳ Ｐゴシック" pitchFamily="50" charset="-128"/>
                <a:ea typeface="ＭＳ Ｐゴシック" pitchFamily="50" charset="-128"/>
              </a:rPr>
              <a:t>Service-In</a:t>
            </a:r>
            <a:endParaRPr kumimoji="1" lang="ja-JP" altLang="en-US" sz="1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273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899592" y="859817"/>
            <a:ext cx="13131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 smtClean="0"/>
              <a:t>Smart Desk</a:t>
            </a:r>
            <a:endParaRPr lang="ja-JP" altLang="en-US" sz="16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9288524" y="1167594"/>
            <a:ext cx="3065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Due to this implementation</a:t>
            </a:r>
          </a:p>
          <a:p>
            <a:r>
              <a:rPr lang="en-US" altLang="ja-JP" dirty="0" smtClean="0">
                <a:solidFill>
                  <a:srgbClr val="FF0000"/>
                </a:solidFill>
              </a:rPr>
              <a:t>No “Walking EXT” feature on NSX</a:t>
            </a:r>
          </a:p>
        </p:txBody>
      </p:sp>
      <p:pic>
        <p:nvPicPr>
          <p:cNvPr id="10" name="Picture 11" descr="C:\Documents and Settings\5134596.PCC-AD\デスクトップ\作業\KX-NTseries_EU\png\KX-NT556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1740" y="1167594"/>
            <a:ext cx="1663546" cy="1108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C:\Documents and Settings\5134596.PCC-AD\デスクトップ\作業\KX-NTseries_EU\png\KX-NT556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9659" y="1215228"/>
            <a:ext cx="1663546" cy="1108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正方形/長方形 5"/>
          <p:cNvSpPr/>
          <p:nvPr/>
        </p:nvSpPr>
        <p:spPr bwMode="auto">
          <a:xfrm>
            <a:off x="5581647" y="1215228"/>
            <a:ext cx="1289769" cy="938570"/>
          </a:xfrm>
          <a:prstGeom prst="rect">
            <a:avLst/>
          </a:prstGeom>
          <a:solidFill>
            <a:schemeClr val="accent1">
              <a:alpha val="52000"/>
            </a:schemeClr>
          </a:solidFill>
          <a:ln w="38100" cap="flat" cmpd="sng" algn="ctr">
            <a:noFill/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ＭＳ Ｐゴシック" pitchFamily="50" charset="-128"/>
                <a:ea typeface="ＭＳ Ｐゴシック" pitchFamily="50" charset="-128"/>
              </a:rPr>
              <a:t>No User</a:t>
            </a:r>
            <a:endParaRPr kumimoji="1" lang="ja-JP" altLang="en-US" sz="16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5" name="下矢印 14"/>
          <p:cNvSpPr/>
          <p:nvPr/>
        </p:nvSpPr>
        <p:spPr bwMode="auto">
          <a:xfrm rot="5400000" flipV="1">
            <a:off x="4265609" y="744035"/>
            <a:ext cx="494898" cy="1342019"/>
          </a:xfrm>
          <a:prstGeom prst="down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eaVert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ＭＳ Ｐゴシック" pitchFamily="50" charset="-128"/>
                <a:ea typeface="ＭＳ Ｐゴシック" pitchFamily="50" charset="-128"/>
              </a:rPr>
              <a:t>Service-Out</a:t>
            </a:r>
            <a:endParaRPr kumimoji="1" lang="ja-JP" altLang="en-US" sz="1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6" name="下矢印 15"/>
          <p:cNvSpPr/>
          <p:nvPr/>
        </p:nvSpPr>
        <p:spPr bwMode="auto">
          <a:xfrm rot="16200000" flipV="1">
            <a:off x="4095461" y="1329255"/>
            <a:ext cx="494898" cy="1342019"/>
          </a:xfrm>
          <a:prstGeom prst="down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vert270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ＭＳ Ｐゴシック" pitchFamily="50" charset="-128"/>
                <a:ea typeface="ＭＳ Ｐゴシック" pitchFamily="50" charset="-128"/>
              </a:rPr>
              <a:t>Service-In</a:t>
            </a:r>
            <a:endParaRPr kumimoji="1" lang="ja-JP" altLang="en-US" sz="1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325822"/>
              </p:ext>
            </p:extLst>
          </p:nvPr>
        </p:nvGraphicFramePr>
        <p:xfrm>
          <a:off x="863588" y="2787774"/>
          <a:ext cx="7596844" cy="15970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2248"/>
                <a:gridCol w="2592288"/>
                <a:gridCol w="2772308"/>
              </a:tblGrid>
              <a:tr h="258310">
                <a:tc>
                  <a:txBody>
                    <a:bodyPr/>
                    <a:lstStyle/>
                    <a:p>
                      <a:pPr marL="0" algn="l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Feature</a:t>
                      </a:r>
                      <a:r>
                        <a:rPr lang="en-US" altLang="ja-JP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Code type</a:t>
                      </a:r>
                      <a:endParaRPr lang="ja-JP" sz="12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明朝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Behavior</a:t>
                      </a:r>
                      <a:endParaRPr lang="ja-JP" sz="12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明朝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Additional</a:t>
                      </a:r>
                      <a:r>
                        <a:rPr lang="en-US" altLang="ja-JP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dial</a:t>
                      </a:r>
                      <a:endParaRPr lang="ja-JP" sz="12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明朝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682">
                <a:tc>
                  <a:txBody>
                    <a:bodyPr/>
                    <a:lstStyle/>
                    <a:p>
                      <a:pPr marL="0" algn="l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Main</a:t>
                      </a:r>
                      <a:r>
                        <a:rPr lang="en-US" altLang="ja-JP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Device Service-In</a:t>
                      </a:r>
                      <a:endParaRPr lang="ja-JP" sz="12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明朝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ＭＳ 明朝"/>
                        </a:rPr>
                        <a:t>Main Device become active</a:t>
                      </a:r>
                      <a:endParaRPr lang="ja-JP" sz="12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明朝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Main</a:t>
                      </a:r>
                      <a:r>
                        <a:rPr lang="en-US" altLang="ja-JP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EXT </a:t>
                      </a:r>
                      <a:r>
                        <a:rPr lang="en-US" altLang="ja-JP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number and password</a:t>
                      </a:r>
                      <a:endParaRPr lang="ja-JP" sz="12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明朝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682">
                <a:tc>
                  <a:txBody>
                    <a:bodyPr/>
                    <a:lstStyle/>
                    <a:p>
                      <a:pPr marL="0" algn="l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Sub</a:t>
                      </a:r>
                      <a:r>
                        <a:rPr lang="en-US" altLang="ja-JP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Device Service-In</a:t>
                      </a:r>
                      <a:endParaRPr lang="ja-JP" sz="12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明朝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Sub</a:t>
                      </a:r>
                      <a:r>
                        <a:rPr lang="en-US" altLang="ja-JP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Device become active</a:t>
                      </a:r>
                      <a:endParaRPr lang="ja-JP" sz="12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明朝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Main EXT number and password</a:t>
                      </a:r>
                      <a:endParaRPr lang="ja-JP" sz="12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明朝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682">
                <a:tc>
                  <a:txBody>
                    <a:bodyPr/>
                    <a:lstStyle/>
                    <a:p>
                      <a:pPr marL="0" algn="l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Wireless</a:t>
                      </a:r>
                      <a:r>
                        <a:rPr lang="en-US" altLang="ja-JP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Device Service-In</a:t>
                      </a:r>
                      <a:endParaRPr lang="ja-JP" sz="12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明朝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Wireless</a:t>
                      </a:r>
                      <a:r>
                        <a:rPr lang="en-US" altLang="ja-JP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Device become active</a:t>
                      </a:r>
                      <a:endParaRPr lang="ja-JP" sz="12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明朝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Main EXT number and password</a:t>
                      </a:r>
                      <a:endParaRPr lang="ja-JP" sz="12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明朝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682">
                <a:tc>
                  <a:txBody>
                    <a:bodyPr/>
                    <a:lstStyle/>
                    <a:p>
                      <a:pPr marL="0" algn="l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Service-Out</a:t>
                      </a:r>
                      <a:endParaRPr lang="ja-JP" sz="12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明朝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Device become  In</a:t>
                      </a:r>
                      <a:r>
                        <a:rPr lang="en-US" altLang="ja-JP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active</a:t>
                      </a:r>
                      <a:endParaRPr lang="ja-JP" sz="12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明朝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latinLnBrk="1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password</a:t>
                      </a:r>
                      <a:endParaRPr lang="ja-JP" sz="12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ＭＳ 明朝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Rectangle 1232"/>
          <p:cNvSpPr>
            <a:spLocks noChangeArrowheads="1"/>
          </p:cNvSpPr>
          <p:nvPr/>
        </p:nvSpPr>
        <p:spPr bwMode="auto">
          <a:xfrm>
            <a:off x="1746521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2. How it works?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2076933" y="2175706"/>
            <a:ext cx="17029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Service-In</a:t>
            </a:r>
          </a:p>
          <a:p>
            <a:r>
              <a:rPr lang="en-US" altLang="ja-JP" sz="1200" dirty="0" smtClean="0"/>
              <a:t>Available as EXT xxx</a:t>
            </a:r>
            <a:endParaRPr lang="ja-JP" altLang="ja-JP" sz="1200" dirty="0"/>
          </a:p>
        </p:txBody>
      </p:sp>
      <p:sp>
        <p:nvSpPr>
          <p:cNvPr id="18" name="正方形/長方形 17"/>
          <p:cNvSpPr/>
          <p:nvPr/>
        </p:nvSpPr>
        <p:spPr>
          <a:xfrm>
            <a:off x="5436097" y="2175706"/>
            <a:ext cx="2412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/>
              <a:t>Service-Out</a:t>
            </a:r>
          </a:p>
          <a:p>
            <a:r>
              <a:rPr lang="en-US" altLang="ja-JP" sz="1200" dirty="0" smtClean="0"/>
              <a:t>No EXT Number is allocated</a:t>
            </a:r>
            <a:endParaRPr lang="ja-JP" altLang="ja-JP" sz="1200" dirty="0"/>
          </a:p>
        </p:txBody>
      </p:sp>
    </p:spTree>
    <p:extLst>
      <p:ext uri="{BB962C8B-B14F-4D97-AF65-F5344CB8AC3E}">
        <p14:creationId xmlns:p14="http://schemas.microsoft.com/office/powerpoint/2010/main" val="167034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899592" y="859817"/>
            <a:ext cx="24785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 smtClean="0"/>
              <a:t>Smart Desk -Operation-</a:t>
            </a:r>
            <a:endParaRPr lang="ja-JP" altLang="en-US" sz="1600" dirty="0"/>
          </a:p>
        </p:txBody>
      </p:sp>
      <p:sp>
        <p:nvSpPr>
          <p:cNvPr id="6" name="Rectangle 1232"/>
          <p:cNvSpPr>
            <a:spLocks noChangeArrowheads="1"/>
          </p:cNvSpPr>
          <p:nvPr/>
        </p:nvSpPr>
        <p:spPr bwMode="auto">
          <a:xfrm>
            <a:off x="1710517" y="22150"/>
            <a:ext cx="5849815" cy="4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0889" tIns="30440" rIns="30440" bIns="30440" anchor="ctr">
            <a:spAutoFit/>
          </a:bodyPr>
          <a:lstStyle/>
          <a:p>
            <a:pPr algn="l">
              <a:defRPr/>
            </a:pPr>
            <a:r>
              <a:rPr lang="en-US" altLang="ja-JP" sz="2400" dirty="0">
                <a:solidFill>
                  <a:schemeClr val="bg1"/>
                </a:solidFill>
                <a:latin typeface="Arial" pitchFamily="34" charset="0"/>
              </a:rPr>
              <a:t>2</a:t>
            </a:r>
            <a:r>
              <a:rPr lang="en-US" altLang="ja-JP" sz="2400" dirty="0" smtClean="0">
                <a:solidFill>
                  <a:schemeClr val="bg1"/>
                </a:solidFill>
                <a:latin typeface="Arial" pitchFamily="34" charset="0"/>
              </a:rPr>
              <a:t>. How it work?</a:t>
            </a:r>
            <a:r>
              <a:rPr lang="en-US" altLang="ja-JP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  <a:endParaRPr lang="en-US" altLang="ja-JP" sz="2400" dirty="0">
              <a:solidFill>
                <a:schemeClr val="bg1"/>
              </a:solidFill>
              <a:latin typeface="Arial" pitchFamily="34" charset="0"/>
              <a:sym typeface="ＭＳ Ｐゴシック" pitchFamily="50" charset="-128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1051012" y="1311610"/>
            <a:ext cx="2116138" cy="581025"/>
            <a:chOff x="2416" y="14251"/>
            <a:chExt cx="3331" cy="916"/>
          </a:xfrm>
        </p:grpSpPr>
        <p:sp>
          <p:nvSpPr>
            <p:cNvPr id="9" name="テキスト ボックス 2"/>
            <p:cNvSpPr txBox="1">
              <a:spLocks noChangeArrowheads="1"/>
            </p:cNvSpPr>
            <p:nvPr/>
          </p:nvSpPr>
          <p:spPr bwMode="auto">
            <a:xfrm>
              <a:off x="2416" y="14251"/>
              <a:ext cx="3331" cy="67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rPr>
                <a:t>Service-OUT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rPr>
                <a:t>START</a:t>
              </a:r>
              <a:endParaRPr kumimoji="1" lang="ja-JP" altLang="ja-JP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0" name="Rectangle 4"/>
            <p:cNvSpPr>
              <a:spLocks noChangeArrowheads="1"/>
            </p:cNvSpPr>
            <p:nvPr/>
          </p:nvSpPr>
          <p:spPr bwMode="auto">
            <a:xfrm>
              <a:off x="5122" y="15024"/>
              <a:ext cx="597" cy="143"/>
            </a:xfrm>
            <a:prstGeom prst="rect">
              <a:avLst/>
            </a:prstGeom>
            <a:solidFill>
              <a:srgbClr val="7F7F7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" name="Rectangle 5"/>
            <p:cNvSpPr>
              <a:spLocks noChangeArrowheads="1"/>
            </p:cNvSpPr>
            <p:nvPr/>
          </p:nvSpPr>
          <p:spPr bwMode="auto">
            <a:xfrm>
              <a:off x="2482" y="15021"/>
              <a:ext cx="597" cy="143"/>
            </a:xfrm>
            <a:prstGeom prst="rect">
              <a:avLst/>
            </a:prstGeom>
            <a:solidFill>
              <a:srgbClr val="7F7F7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" name="Rectangle 6"/>
            <p:cNvSpPr>
              <a:spLocks noChangeArrowheads="1"/>
            </p:cNvSpPr>
            <p:nvPr/>
          </p:nvSpPr>
          <p:spPr bwMode="auto">
            <a:xfrm>
              <a:off x="3401" y="15021"/>
              <a:ext cx="597" cy="143"/>
            </a:xfrm>
            <a:prstGeom prst="rect">
              <a:avLst/>
            </a:prstGeom>
            <a:solidFill>
              <a:srgbClr val="7F7F7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" name="Rectangle 7"/>
            <p:cNvSpPr>
              <a:spLocks noChangeArrowheads="1"/>
            </p:cNvSpPr>
            <p:nvPr/>
          </p:nvSpPr>
          <p:spPr bwMode="auto">
            <a:xfrm>
              <a:off x="4320" y="15021"/>
              <a:ext cx="597" cy="143"/>
            </a:xfrm>
            <a:prstGeom prst="rect">
              <a:avLst/>
            </a:prstGeom>
            <a:solidFill>
              <a:srgbClr val="7F7F7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16" name="Group 10"/>
          <p:cNvGrpSpPr>
            <a:grpSpLocks/>
          </p:cNvGrpSpPr>
          <p:nvPr/>
        </p:nvGrpSpPr>
        <p:grpSpPr bwMode="auto">
          <a:xfrm>
            <a:off x="3923928" y="1305061"/>
            <a:ext cx="2114550" cy="582613"/>
            <a:chOff x="2416" y="14251"/>
            <a:chExt cx="3331" cy="916"/>
          </a:xfrm>
        </p:grpSpPr>
        <p:sp>
          <p:nvSpPr>
            <p:cNvPr id="17" name="テキスト ボックス 2"/>
            <p:cNvSpPr txBox="1">
              <a:spLocks noChangeArrowheads="1"/>
            </p:cNvSpPr>
            <p:nvPr/>
          </p:nvSpPr>
          <p:spPr bwMode="auto">
            <a:xfrm>
              <a:off x="2416" y="14251"/>
              <a:ext cx="3331" cy="67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ＭＳ Ｐゴシック" pitchFamily="50" charset="-128"/>
                  <a:cs typeface="ＭＳ Ｐゴシック" pitchFamily="50" charset="-128"/>
                </a:rPr>
                <a:t>Enter Extension Number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ja-JP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8" name="Rectangle 12"/>
            <p:cNvSpPr>
              <a:spLocks noChangeArrowheads="1"/>
            </p:cNvSpPr>
            <p:nvPr/>
          </p:nvSpPr>
          <p:spPr bwMode="auto">
            <a:xfrm>
              <a:off x="5122" y="15024"/>
              <a:ext cx="597" cy="143"/>
            </a:xfrm>
            <a:prstGeom prst="rect">
              <a:avLst/>
            </a:prstGeom>
            <a:solidFill>
              <a:srgbClr val="7F7F7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" name="Rectangle 13"/>
            <p:cNvSpPr>
              <a:spLocks noChangeArrowheads="1"/>
            </p:cNvSpPr>
            <p:nvPr/>
          </p:nvSpPr>
          <p:spPr bwMode="auto">
            <a:xfrm>
              <a:off x="2482" y="15021"/>
              <a:ext cx="597" cy="143"/>
            </a:xfrm>
            <a:prstGeom prst="rect">
              <a:avLst/>
            </a:prstGeom>
            <a:solidFill>
              <a:srgbClr val="7F7F7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" name="Rectangle 14"/>
            <p:cNvSpPr>
              <a:spLocks noChangeArrowheads="1"/>
            </p:cNvSpPr>
            <p:nvPr/>
          </p:nvSpPr>
          <p:spPr bwMode="auto">
            <a:xfrm>
              <a:off x="3401" y="15021"/>
              <a:ext cx="597" cy="143"/>
            </a:xfrm>
            <a:prstGeom prst="rect">
              <a:avLst/>
            </a:prstGeom>
            <a:solidFill>
              <a:srgbClr val="7F7F7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4320" y="15021"/>
              <a:ext cx="597" cy="143"/>
            </a:xfrm>
            <a:prstGeom prst="rect">
              <a:avLst/>
            </a:prstGeom>
            <a:solidFill>
              <a:srgbClr val="7F7F7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24" name="テキスト ボックス 2"/>
          <p:cNvSpPr txBox="1">
            <a:spLocks noChangeArrowheads="1"/>
          </p:cNvSpPr>
          <p:nvPr/>
        </p:nvSpPr>
        <p:spPr bwMode="auto">
          <a:xfrm>
            <a:off x="3995936" y="2175706"/>
            <a:ext cx="2089150" cy="2190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rPr>
              <a:t>XXXX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5" name="テキスト ボックス 2"/>
          <p:cNvSpPr txBox="1">
            <a:spLocks noChangeArrowheads="1"/>
          </p:cNvSpPr>
          <p:nvPr/>
        </p:nvSpPr>
        <p:spPr bwMode="auto">
          <a:xfrm>
            <a:off x="4103030" y="2712715"/>
            <a:ext cx="2089150" cy="2190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rPr>
              <a:t>Enter PIN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6" name="テキスト ボックス 2"/>
          <p:cNvSpPr txBox="1">
            <a:spLocks noChangeArrowheads="1"/>
          </p:cNvSpPr>
          <p:nvPr/>
        </p:nvSpPr>
        <p:spPr bwMode="auto">
          <a:xfrm>
            <a:off x="4233887" y="3260053"/>
            <a:ext cx="2106612" cy="2174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rPr>
              <a:t>****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7" name="テキスト ボックス 2"/>
          <p:cNvSpPr txBox="1">
            <a:spLocks noChangeArrowheads="1"/>
          </p:cNvSpPr>
          <p:nvPr/>
        </p:nvSpPr>
        <p:spPr bwMode="auto">
          <a:xfrm>
            <a:off x="4283968" y="3725590"/>
            <a:ext cx="2079625" cy="2143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50" charset="-128"/>
                <a:cs typeface="ＭＳ Ｐゴシック" pitchFamily="50" charset="-128"/>
              </a:rPr>
              <a:t>21 OCT. 21:53   TUE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9" name="下矢印 28"/>
          <p:cNvSpPr/>
          <p:nvPr/>
        </p:nvSpPr>
        <p:spPr bwMode="auto">
          <a:xfrm rot="5400000" flipV="1">
            <a:off x="3281066" y="1310302"/>
            <a:ext cx="494898" cy="433311"/>
          </a:xfrm>
          <a:prstGeom prst="down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vert270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28" name="右カーブ矢印 27"/>
          <p:cNvSpPr/>
          <p:nvPr/>
        </p:nvSpPr>
        <p:spPr bwMode="auto">
          <a:xfrm>
            <a:off x="3629477" y="1736932"/>
            <a:ext cx="231387" cy="509015"/>
          </a:xfrm>
          <a:prstGeom prst="curvedRightArrow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31" name="右カーブ矢印 30"/>
          <p:cNvSpPr/>
          <p:nvPr/>
        </p:nvSpPr>
        <p:spPr bwMode="auto">
          <a:xfrm>
            <a:off x="3728545" y="2283718"/>
            <a:ext cx="231387" cy="509015"/>
          </a:xfrm>
          <a:prstGeom prst="curvedRightArrow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32" name="右カーブ矢印 31"/>
          <p:cNvSpPr/>
          <p:nvPr/>
        </p:nvSpPr>
        <p:spPr bwMode="auto">
          <a:xfrm>
            <a:off x="3851002" y="2859782"/>
            <a:ext cx="231387" cy="509015"/>
          </a:xfrm>
          <a:prstGeom prst="curvedRightArrow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33" name="右カーブ矢印 32"/>
          <p:cNvSpPr/>
          <p:nvPr/>
        </p:nvSpPr>
        <p:spPr bwMode="auto">
          <a:xfrm>
            <a:off x="3995936" y="3399842"/>
            <a:ext cx="231387" cy="509015"/>
          </a:xfrm>
          <a:prstGeom prst="curvedRightArrow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30" name="正方形/長方形 29"/>
          <p:cNvSpPr/>
          <p:nvPr/>
        </p:nvSpPr>
        <p:spPr bwMode="auto">
          <a:xfrm>
            <a:off x="2639863" y="1526957"/>
            <a:ext cx="480209" cy="20997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6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171381" y="1328450"/>
            <a:ext cx="26324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Enter user container number</a:t>
            </a:r>
          </a:p>
          <a:p>
            <a:r>
              <a:rPr kumimoji="1" lang="en-US" altLang="ja-JP" dirty="0" smtClean="0"/>
              <a:t> as extension number</a:t>
            </a:r>
            <a:endParaRPr kumimoji="1" lang="ja-JP" altLang="en-US" dirty="0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5831213" y="4083918"/>
            <a:ext cx="3312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This terminal becomes Main Device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039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7_デザインの設定">
  <a:themeElements>
    <a:clrScheme name="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b="1" i="0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8_デザインの設定">
  <a:themeElements>
    <a:clrScheme name="1_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lnDef>
  </a:objectDefaults>
  <a:extraClrSchemeLst>
    <a:extraClrScheme>
      <a:clrScheme name="1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9_デザインの設定">
  <a:themeElements>
    <a:clrScheme name="2_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lnDef>
  </a:objectDefaults>
  <a:extraClrSchemeLst>
    <a:extraClrScheme>
      <a:clrScheme name="2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0_デザインの設定">
  <a:themeElements>
    <a:clrScheme name="3_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lnDef>
  </a:objectDefaults>
  <a:extraClrSchemeLst>
    <a:extraClrScheme>
      <a:clrScheme name="3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1_デザインの設定">
  <a:themeElements>
    <a:clrScheme name="4_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lnDef>
  </a:objectDefaults>
  <a:extraClrSchemeLst>
    <a:extraClrScheme>
      <a:clrScheme name="4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2_デザインの設定">
  <a:themeElements>
    <a:clrScheme name="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rgbClr val="FF66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rgbClr val="FF66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3_デザインの設定">
  <a:themeElements>
    <a:clrScheme name="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4_デザインの設定">
  <a:themeElements>
    <a:clrScheme name="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ysDot"/>
          <a:round/>
          <a:headEnd type="none" w="med" len="med"/>
          <a:tailEnd type="triangle" w="med" len="med"/>
        </a:ln>
        <a:effectLst>
          <a:prstShdw prst="shdw17" dist="17961" dir="2700000">
            <a:srgbClr val="0000FF">
              <a:gamma/>
              <a:shade val="60000"/>
              <a:invGamma/>
            </a:srgbClr>
          </a:prst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sz="16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52678</TotalTime>
  <Words>1137</Words>
  <Application>Microsoft Office PowerPoint</Application>
  <PresentationFormat>画面に合わせる (16:9)</PresentationFormat>
  <Paragraphs>251</Paragraphs>
  <Slides>23</Slides>
  <Notes>7</Notes>
  <HiddenSlides>0</HiddenSlides>
  <MMClips>0</MMClips>
  <ScaleCrop>false</ScaleCrop>
  <HeadingPairs>
    <vt:vector size="4" baseType="variant">
      <vt:variant>
        <vt:lpstr>テーマ</vt:lpstr>
      </vt:variant>
      <vt:variant>
        <vt:i4>8</vt:i4>
      </vt:variant>
      <vt:variant>
        <vt:lpstr>スライド タイトル</vt:lpstr>
      </vt:variant>
      <vt:variant>
        <vt:i4>23</vt:i4>
      </vt:variant>
    </vt:vector>
  </HeadingPairs>
  <TitlesOfParts>
    <vt:vector size="31" baseType="lpstr">
      <vt:lpstr>17_デザインの設定</vt:lpstr>
      <vt:lpstr>18_デザインの設定</vt:lpstr>
      <vt:lpstr>19_デザインの設定</vt:lpstr>
      <vt:lpstr>20_デザインの設定</vt:lpstr>
      <vt:lpstr>21_デザインの設定</vt:lpstr>
      <vt:lpstr>22_デザインの設定</vt:lpstr>
      <vt:lpstr>23_デザインの設定</vt:lpstr>
      <vt:lpstr>24_デザインの設定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パナソニック株式会社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欧州会議の目的、アウトプットに関して</dc:title>
  <dc:creator>全社標準ＰＣ</dc:creator>
  <cp:lastModifiedBy>Mawatari Mar</cp:lastModifiedBy>
  <cp:revision>875</cp:revision>
  <cp:lastPrinted>2015-03-12T01:35:36Z</cp:lastPrinted>
  <dcterms:created xsi:type="dcterms:W3CDTF">2011-06-24T00:24:07Z</dcterms:created>
  <dcterms:modified xsi:type="dcterms:W3CDTF">2016-05-18T06:27:51Z</dcterms:modified>
</cp:coreProperties>
</file>